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54" r:id="rId1"/>
    <p:sldMasterId id="2147483755" r:id="rId2"/>
  </p:sldMasterIdLst>
  <p:notesMasterIdLst>
    <p:notesMasterId r:id="rId7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ribbble.com/shots/2561035-Process-the-Dat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ribbble.com/shots/4539781-Unsuccessful-Submit-Butt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ribbble.com/shots/4539781-Unsuccessful-Submit-Button"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ribbble.com/shots/3833080-Confidentia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g618c7f9830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9" name="Google Shape;2179;g618c7f983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62d8a06a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62d8a06a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62d8a06a77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62d8a06a7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62d8a06a77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62d8a06a7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618c7f9830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618c7f983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AdobeStock_182841827</a:t>
            </a:r>
            <a:endParaRPr sz="10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618c7f983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618c7f983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618c7f9830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618c7f983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618c7f9830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618c7f983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618c7f9830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618c7f983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618c7f983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5" name="Google Shape;2395;g618c7f983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618c7f98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618c7f98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62cbc498b0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62cbc498b0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YaroFlasher</a:t>
            </a:r>
            <a:endParaRPr sz="1000" i="1">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62cbc498b0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62cbc498b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618c7f9830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618c7f983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811f92e23f_0_1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811f92e23f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618c7f9830_0_1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618c7f9830_0_1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618c7f9830_0_1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618c7f9830_0_1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sources: shutterstock_99030203 (open); shutterstock_99030194 (closed)</a:t>
            </a:r>
            <a:endParaRPr sz="1000" i="1">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618c7f9830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618c7f9830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shutterstock_468442514</a:t>
            </a:r>
            <a:endParaRPr sz="1000" i="1">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63235534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63235534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618c7f9830_0_1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618c7f9830_0_1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1"/>
        <p:cNvGrpSpPr/>
        <p:nvPr/>
      </p:nvGrpSpPr>
      <p:grpSpPr>
        <a:xfrm>
          <a:off x="0" y="0"/>
          <a:ext cx="0" cy="0"/>
          <a:chOff x="0" y="0"/>
          <a:chExt cx="0" cy="0"/>
        </a:xfrm>
      </p:grpSpPr>
      <p:sp>
        <p:nvSpPr>
          <p:cNvPr id="2522" name="Google Shape;2522;g618c7f9830_0_1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3" name="Google Shape;2523;g618c7f9830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shutterstock_479173159</a:t>
            </a:r>
            <a:endParaRPr sz="1000" i="1">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618c7f983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618c7f983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shutterstock_749142682</a:t>
            </a:r>
            <a:endParaRPr sz="1000" i="1">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
        <p:cNvGrpSpPr/>
        <p:nvPr/>
      </p:nvGrpSpPr>
      <p:grpSpPr>
        <a:xfrm>
          <a:off x="0" y="0"/>
          <a:ext cx="0" cy="0"/>
          <a:chOff x="0" y="0"/>
          <a:chExt cx="0" cy="0"/>
        </a:xfrm>
      </p:grpSpPr>
      <p:sp>
        <p:nvSpPr>
          <p:cNvPr id="2531" name="Google Shape;2531;g618c7f9830_0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2" name="Google Shape;2532;g618c7f9830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g618c7f9830_0_1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8" name="Google Shape;2538;g618c7f9830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811f92e23f_0_2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811f92e23f_0_2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62cbc498b0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62cbc498b0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632355343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 name="Google Shape;2558;g632355343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2"/>
        <p:cNvGrpSpPr/>
        <p:nvPr/>
      </p:nvGrpSpPr>
      <p:grpSpPr>
        <a:xfrm>
          <a:off x="0" y="0"/>
          <a:ext cx="0" cy="0"/>
          <a:chOff x="0" y="0"/>
          <a:chExt cx="0" cy="0"/>
        </a:xfrm>
      </p:grpSpPr>
      <p:sp>
        <p:nvSpPr>
          <p:cNvPr id="2563" name="Google Shape;2563;g632355343d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4" name="Google Shape;2564;g632355343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Justin Chow</a:t>
            </a:r>
            <a:endParaRPr sz="1000" i="1">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62cbc498b0_0_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62cbc498b0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62cbc498b0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62cbc498b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62cbc498b0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5" name="Google Shape;2625;g62cbc498b0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62cbc498b0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9" name="Google Shape;2659;g62cbc498b0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AdobeStock_163119182</a:t>
            </a:r>
            <a:endParaRPr sz="1000" i="1">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618c7f983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618c7f983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AdobeStock_286545351</a:t>
            </a:r>
            <a:endParaRPr sz="1000" i="1">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62cbc498b0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7" name="Google Shape;2667;g62cbc498b0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AdobeStock_156132408</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62cbc498b0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62cbc498b0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62cbc498b0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4" name="Google Shape;2694;g62cbc498b0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62cbc498b0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62cbc498b0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62cbc498b0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62cbc498b0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62cbc498b0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62cbc498b0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Justin Chow</a:t>
            </a:r>
            <a:endParaRPr sz="1000" i="1">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g62cbc498b0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1" name="Google Shape;2791;g62cbc498b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62cbc498b0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7" name="Google Shape;2797;g62cbc498b0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811f92e23f_0_2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811f92e23f_0_2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62cbc498b0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62cbc498b0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618c7f983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618c7f983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631269d5b7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631269d5b7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62cbc498b0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62cbc498b0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62cbc498b0_0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62cbc498b0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g62cbc498b0_0_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1" name="Google Shape;2871;g62cbc498b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shutterstock_723114715</a:t>
            </a:r>
            <a:endParaRPr sz="1000" i="1">
              <a:latin typeface="Roboto"/>
              <a:ea typeface="Roboto"/>
              <a:cs typeface="Roboto"/>
              <a:sym typeface="Robo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62cbc498b0_0_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62cbc498b0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4"/>
        <p:cNvGrpSpPr/>
        <p:nvPr/>
      </p:nvGrpSpPr>
      <p:grpSpPr>
        <a:xfrm>
          <a:off x="0" y="0"/>
          <a:ext cx="0" cy="0"/>
          <a:chOff x="0" y="0"/>
          <a:chExt cx="0" cy="0"/>
        </a:xfrm>
      </p:grpSpPr>
      <p:sp>
        <p:nvSpPr>
          <p:cNvPr id="2905" name="Google Shape;2905;g62fd25a483_1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6" name="Google Shape;2906;g62fd25a483_1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0"/>
        <p:cNvGrpSpPr/>
        <p:nvPr/>
      </p:nvGrpSpPr>
      <p:grpSpPr>
        <a:xfrm>
          <a:off x="0" y="0"/>
          <a:ext cx="0" cy="0"/>
          <a:chOff x="0" y="0"/>
          <a:chExt cx="0" cy="0"/>
        </a:xfrm>
      </p:grpSpPr>
      <p:sp>
        <p:nvSpPr>
          <p:cNvPr id="2931" name="Google Shape;2931;g62cbc498b0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2" name="Google Shape;2932;g62cbc498b0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6"/>
        <p:cNvGrpSpPr/>
        <p:nvPr/>
      </p:nvGrpSpPr>
      <p:grpSpPr>
        <a:xfrm>
          <a:off x="0" y="0"/>
          <a:ext cx="0" cy="0"/>
          <a:chOff x="0" y="0"/>
          <a:chExt cx="0" cy="0"/>
        </a:xfrm>
      </p:grpSpPr>
      <p:sp>
        <p:nvSpPr>
          <p:cNvPr id="2957" name="Google Shape;2957;g62cbc498b0_0_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8" name="Google Shape;2958;g62cbc498b0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shutterstock_1009867507</a:t>
            </a:r>
            <a:endParaRPr sz="1000" i="1">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6"/>
        <p:cNvGrpSpPr/>
        <p:nvPr/>
      </p:nvGrpSpPr>
      <p:grpSpPr>
        <a:xfrm>
          <a:off x="0" y="0"/>
          <a:ext cx="0" cy="0"/>
          <a:chOff x="0" y="0"/>
          <a:chExt cx="0" cy="0"/>
        </a:xfrm>
      </p:grpSpPr>
      <p:sp>
        <p:nvSpPr>
          <p:cNvPr id="2967" name="Google Shape;2967;g62cbc498b0_0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8" name="Google Shape;2968;g62cbc498b0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8"/>
        <p:cNvGrpSpPr/>
        <p:nvPr/>
      </p:nvGrpSpPr>
      <p:grpSpPr>
        <a:xfrm>
          <a:off x="0" y="0"/>
          <a:ext cx="0" cy="0"/>
          <a:chOff x="0" y="0"/>
          <a:chExt cx="0" cy="0"/>
        </a:xfrm>
      </p:grpSpPr>
      <p:sp>
        <p:nvSpPr>
          <p:cNvPr id="2979" name="Google Shape;2979;g62cbc498b0_0_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0" name="Google Shape;2980;g62cbc498b0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62cbc498b0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62cbc498b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p:cNvGrpSpPr/>
        <p:nvPr/>
      </p:nvGrpSpPr>
      <p:grpSpPr>
        <a:xfrm>
          <a:off x="0" y="0"/>
          <a:ext cx="0" cy="0"/>
          <a:chOff x="0" y="0"/>
          <a:chExt cx="0" cy="0"/>
        </a:xfrm>
      </p:grpSpPr>
      <p:sp>
        <p:nvSpPr>
          <p:cNvPr id="2985" name="Google Shape;2985;g62cbc498b0_0_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6" name="Google Shape;2986;g62cbc498b0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1"/>
        <p:cNvGrpSpPr/>
        <p:nvPr/>
      </p:nvGrpSpPr>
      <p:grpSpPr>
        <a:xfrm>
          <a:off x="0" y="0"/>
          <a:ext cx="0" cy="0"/>
          <a:chOff x="0" y="0"/>
          <a:chExt cx="0" cy="0"/>
        </a:xfrm>
      </p:grpSpPr>
      <p:sp>
        <p:nvSpPr>
          <p:cNvPr id="2992" name="Google Shape;2992;g811f92e23f_0_2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3" name="Google Shape;2993;g811f92e23f_0_2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7"/>
        <p:cNvGrpSpPr/>
        <p:nvPr/>
      </p:nvGrpSpPr>
      <p:grpSpPr>
        <a:xfrm>
          <a:off x="0" y="0"/>
          <a:ext cx="0" cy="0"/>
          <a:chOff x="0" y="0"/>
          <a:chExt cx="0" cy="0"/>
        </a:xfrm>
      </p:grpSpPr>
      <p:sp>
        <p:nvSpPr>
          <p:cNvPr id="2998" name="Google Shape;2998;g62f177fbd8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9" name="Google Shape;2999;g62f177fbd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62f177fbd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62f177fbd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ainissa</a:t>
            </a:r>
            <a:endParaRPr sz="1000" i="1">
              <a:latin typeface="Roboto"/>
              <a:ea typeface="Roboto"/>
              <a:cs typeface="Roboto"/>
              <a:sym typeface="Robo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2"/>
        <p:cNvGrpSpPr/>
        <p:nvPr/>
      </p:nvGrpSpPr>
      <p:grpSpPr>
        <a:xfrm>
          <a:off x="0" y="0"/>
          <a:ext cx="0" cy="0"/>
          <a:chOff x="0" y="0"/>
          <a:chExt cx="0" cy="0"/>
        </a:xfrm>
      </p:grpSpPr>
      <p:sp>
        <p:nvSpPr>
          <p:cNvPr id="3013" name="Google Shape;3013;g62f177fbd8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4" name="Google Shape;3014;g62f177fbd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2"/>
        <p:cNvGrpSpPr/>
        <p:nvPr/>
      </p:nvGrpSpPr>
      <p:grpSpPr>
        <a:xfrm>
          <a:off x="0" y="0"/>
          <a:ext cx="0" cy="0"/>
          <a:chOff x="0" y="0"/>
          <a:chExt cx="0" cy="0"/>
        </a:xfrm>
      </p:grpSpPr>
      <p:sp>
        <p:nvSpPr>
          <p:cNvPr id="3023" name="Google Shape;3023;g62f177fbd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4" name="Google Shape;3024;g62f177fbd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62f177fbd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62f177fbd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62f177fbd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62f177fbd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g62f177fbd8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8" name="Google Shape;3068;g62f177fbd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2"/>
        <p:cNvGrpSpPr/>
        <p:nvPr/>
      </p:nvGrpSpPr>
      <p:grpSpPr>
        <a:xfrm>
          <a:off x="0" y="0"/>
          <a:ext cx="0" cy="0"/>
          <a:chOff x="0" y="0"/>
          <a:chExt cx="0" cy="0"/>
        </a:xfrm>
      </p:grpSpPr>
      <p:sp>
        <p:nvSpPr>
          <p:cNvPr id="3073" name="Google Shape;3073;g62f177fbd8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4" name="Google Shape;3074;g62f177fbd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shutterstock_87831394</a:t>
            </a:r>
            <a:endParaRPr sz="1000" i="1">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618c7f98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618c7f98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shutterstock_347739638</a:t>
            </a:r>
            <a:endParaRPr sz="1000" i="1">
              <a:latin typeface="Roboto"/>
              <a:ea typeface="Roboto"/>
              <a:cs typeface="Roboto"/>
              <a:sym typeface="Robo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62f177fbd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62f177fbd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5"/>
        <p:cNvGrpSpPr/>
        <p:nvPr/>
      </p:nvGrpSpPr>
      <p:grpSpPr>
        <a:xfrm>
          <a:off x="0" y="0"/>
          <a:ext cx="0" cy="0"/>
          <a:chOff x="0" y="0"/>
          <a:chExt cx="0" cy="0"/>
        </a:xfrm>
      </p:grpSpPr>
      <p:sp>
        <p:nvSpPr>
          <p:cNvPr id="3096" name="Google Shape;3096;g62f177fbd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7" name="Google Shape;3097;g62f177fbd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0"/>
        <p:cNvGrpSpPr/>
        <p:nvPr/>
      </p:nvGrpSpPr>
      <p:grpSpPr>
        <a:xfrm>
          <a:off x="0" y="0"/>
          <a:ext cx="0" cy="0"/>
          <a:chOff x="0" y="0"/>
          <a:chExt cx="0" cy="0"/>
        </a:xfrm>
      </p:grpSpPr>
      <p:sp>
        <p:nvSpPr>
          <p:cNvPr id="3111" name="Google Shape;3111;g62f177fbd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2" name="Google Shape;3112;g62f177fbd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7"/>
        <p:cNvGrpSpPr/>
        <p:nvPr/>
      </p:nvGrpSpPr>
      <p:grpSpPr>
        <a:xfrm>
          <a:off x="0" y="0"/>
          <a:ext cx="0" cy="0"/>
          <a:chOff x="0" y="0"/>
          <a:chExt cx="0" cy="0"/>
        </a:xfrm>
      </p:grpSpPr>
      <p:sp>
        <p:nvSpPr>
          <p:cNvPr id="3118" name="Google Shape;3118;g811f92e23f_0_2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9" name="Google Shape;3119;g811f92e23f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618c7f9830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618c7f983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618c7f983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618c7f983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sources: Shutterstock_447377149 (router, left); Routers, right: AdobeStock_244465090 (top); shutterstock_264840719 (middle); shutterstock_291540545 (bottom)</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Web Development</a:t>
            </a:r>
            <a:endParaRPr sz="1800">
              <a:solidFill>
                <a:srgbClr val="FFFFFF"/>
              </a:solidFill>
              <a:latin typeface="Roboto"/>
              <a:ea typeface="Roboto"/>
              <a:cs typeface="Roboto"/>
              <a:sym typeface="Roboto"/>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a:ea typeface="Roboto"/>
                <a:cs typeface="Roboto"/>
                <a:sym typeface="Roboto"/>
              </a:rPr>
              <a:t>Instructor Demonstration</a:t>
            </a:r>
            <a:endParaRPr sz="2700">
              <a:solidFill>
                <a:srgbClr val="FFFFFF"/>
              </a:solidFill>
              <a:latin typeface="Roboto"/>
              <a:ea typeface="Roboto"/>
              <a:cs typeface="Roboto"/>
              <a:sym typeface="Roboto"/>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2024"/>
        <p:cNvGrpSpPr/>
        <p:nvPr/>
      </p:nvGrpSpPr>
      <p:grpSpPr>
        <a:xfrm>
          <a:off x="0" y="0"/>
          <a:ext cx="0" cy="0"/>
          <a:chOff x="0" y="0"/>
          <a:chExt cx="0" cy="0"/>
        </a:xfrm>
      </p:grpSpPr>
      <p:pic>
        <p:nvPicPr>
          <p:cNvPr id="2025" name="Google Shape;2025;p10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26" name="Google Shape;2026;p102"/>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27" name="Google Shape;2027;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028" name="Google Shape;2028;p10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29" name="Google Shape;2029;p102"/>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a:ea typeface="Roboto"/>
                <a:cs typeface="Roboto"/>
                <a:sym typeface="Roboto"/>
              </a:rPr>
              <a:t>FIST TO FIVE:</a:t>
            </a:r>
            <a:endParaRPr sz="2400">
              <a:latin typeface="Roboto"/>
              <a:ea typeface="Roboto"/>
              <a:cs typeface="Roboto"/>
              <a:sym typeface="Roboto"/>
            </a:endParaRPr>
          </a:p>
        </p:txBody>
      </p:sp>
      <p:cxnSp>
        <p:nvCxnSpPr>
          <p:cNvPr id="2030" name="Google Shape;2030;p102"/>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
        <p:nvSpPr>
          <p:cNvPr id="2031" name="Google Shape;2031;p10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032"/>
        <p:cNvGrpSpPr/>
        <p:nvPr/>
      </p:nvGrpSpPr>
      <p:grpSpPr>
        <a:xfrm>
          <a:off x="0" y="0"/>
          <a:ext cx="0" cy="0"/>
          <a:chOff x="0" y="0"/>
          <a:chExt cx="0" cy="0"/>
        </a:xfrm>
      </p:grpSpPr>
      <p:pic>
        <p:nvPicPr>
          <p:cNvPr id="2033" name="Google Shape;2033;p10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4" name="Google Shape;2034;p10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35" name="Google Shape;2035;p10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a:ea typeface="Roboto"/>
                <a:cs typeface="Roboto"/>
                <a:sym typeface="Roboto"/>
              </a:rPr>
              <a:t>Time’s Up! Let’s Review.</a:t>
            </a:r>
            <a:endParaRPr sz="3600">
              <a:latin typeface="Roboto"/>
              <a:ea typeface="Roboto"/>
              <a:cs typeface="Roboto"/>
              <a:sym typeface="Roboto"/>
            </a:endParaRPr>
          </a:p>
        </p:txBody>
      </p:sp>
      <p:pic>
        <p:nvPicPr>
          <p:cNvPr id="2036" name="Google Shape;2036;p103"/>
          <p:cNvPicPr preferRelativeResize="0"/>
          <p:nvPr/>
        </p:nvPicPr>
        <p:blipFill>
          <a:blip r:embed="rId3">
            <a:alphaModFix/>
          </a:blip>
          <a:stretch>
            <a:fillRect/>
          </a:stretch>
        </p:blipFill>
        <p:spPr>
          <a:xfrm>
            <a:off x="3960959" y="1143000"/>
            <a:ext cx="1222082" cy="1638675"/>
          </a:xfrm>
          <a:prstGeom prst="rect">
            <a:avLst/>
          </a:prstGeom>
          <a:noFill/>
          <a:ln>
            <a:noFill/>
          </a:ln>
        </p:spPr>
      </p:pic>
      <p:sp>
        <p:nvSpPr>
          <p:cNvPr id="2037" name="Google Shape;2037;p10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2038"/>
        <p:cNvGrpSpPr/>
        <p:nvPr/>
      </p:nvGrpSpPr>
      <p:grpSpPr>
        <a:xfrm>
          <a:off x="0" y="0"/>
          <a:ext cx="0" cy="0"/>
          <a:chOff x="0" y="0"/>
          <a:chExt cx="0" cy="0"/>
        </a:xfrm>
      </p:grpSpPr>
      <p:pic>
        <p:nvPicPr>
          <p:cNvPr id="2039" name="Google Shape;2039;p104"/>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40" name="Google Shape;2040;p104"/>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a:ea typeface="Roboto"/>
                <a:cs typeface="Roboto"/>
                <a:sym typeface="Roboto"/>
              </a:rPr>
              <a:t>Take a Break!</a:t>
            </a:r>
            <a:endParaRPr sz="4800">
              <a:latin typeface="Roboto"/>
              <a:ea typeface="Roboto"/>
              <a:cs typeface="Roboto"/>
              <a:sym typeface="Roboto"/>
            </a:endParaRPr>
          </a:p>
        </p:txBody>
      </p:sp>
      <p:cxnSp>
        <p:nvCxnSpPr>
          <p:cNvPr id="2041" name="Google Shape;2041;p104"/>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2042" name="Google Shape;2042;p10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2043"/>
        <p:cNvGrpSpPr/>
        <p:nvPr/>
      </p:nvGrpSpPr>
      <p:grpSpPr>
        <a:xfrm>
          <a:off x="0" y="0"/>
          <a:ext cx="0" cy="0"/>
          <a:chOff x="0" y="0"/>
          <a:chExt cx="0" cy="0"/>
        </a:xfrm>
      </p:grpSpPr>
      <p:pic>
        <p:nvPicPr>
          <p:cNvPr id="2044" name="Google Shape;2044;p105"/>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45" name="Google Shape;2045;p105"/>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a:ea typeface="Roboto"/>
                <a:cs typeface="Roboto"/>
                <a:sym typeface="Roboto"/>
              </a:rPr>
              <a:t>Take a Break!</a:t>
            </a:r>
            <a:endParaRPr sz="4800">
              <a:latin typeface="Roboto"/>
              <a:ea typeface="Roboto"/>
              <a:cs typeface="Roboto"/>
              <a:sym typeface="Roboto"/>
            </a:endParaRPr>
          </a:p>
        </p:txBody>
      </p:sp>
      <p:cxnSp>
        <p:nvCxnSpPr>
          <p:cNvPr id="2046" name="Google Shape;2046;p105"/>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2047" name="Google Shape;2047;p10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048"/>
        <p:cNvGrpSpPr/>
        <p:nvPr/>
      </p:nvGrpSpPr>
      <p:grpSpPr>
        <a:xfrm>
          <a:off x="0" y="0"/>
          <a:ext cx="0" cy="0"/>
          <a:chOff x="0" y="0"/>
          <a:chExt cx="0" cy="0"/>
        </a:xfrm>
      </p:grpSpPr>
      <p:pic>
        <p:nvPicPr>
          <p:cNvPr id="2049" name="Google Shape;2049;p10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50" name="Google Shape;2050;p106"/>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051" name="Google Shape;2051;p106"/>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a:ea typeface="Roboto"/>
                <a:cs typeface="Roboto"/>
                <a:sym typeface="Roboto"/>
              </a:rPr>
              <a:t>Time For a Quick Video</a:t>
            </a:r>
            <a:endParaRPr sz="2400">
              <a:latin typeface="Roboto"/>
              <a:ea typeface="Roboto"/>
              <a:cs typeface="Roboto"/>
              <a:sym typeface="Roboto"/>
            </a:endParaRPr>
          </a:p>
        </p:txBody>
      </p:sp>
      <p:cxnSp>
        <p:nvCxnSpPr>
          <p:cNvPr id="2052" name="Google Shape;2052;p106"/>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2053" name="Google Shape;2053;p106"/>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06"/>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056"/>
        <p:cNvGrpSpPr/>
        <p:nvPr/>
      </p:nvGrpSpPr>
      <p:grpSpPr>
        <a:xfrm>
          <a:off x="0" y="0"/>
          <a:ext cx="0" cy="0"/>
          <a:chOff x="0" y="0"/>
          <a:chExt cx="0" cy="0"/>
        </a:xfrm>
      </p:grpSpPr>
      <p:pic>
        <p:nvPicPr>
          <p:cNvPr id="2057" name="Google Shape;2057;p10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58" name="Google Shape;2058;p10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a:ea typeface="Roboto"/>
                <a:cs typeface="Roboto"/>
                <a:sym typeface="Roboto"/>
              </a:rPr>
              <a:t>Time For a Quick Video</a:t>
            </a:r>
            <a:endParaRPr sz="2400">
              <a:latin typeface="Roboto"/>
              <a:ea typeface="Roboto"/>
              <a:cs typeface="Roboto"/>
              <a:sym typeface="Roboto"/>
            </a:endParaRPr>
          </a:p>
        </p:txBody>
      </p:sp>
      <p:cxnSp>
        <p:nvCxnSpPr>
          <p:cNvPr id="2059" name="Google Shape;2059;p10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2060" name="Google Shape;2060;p10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0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0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063" name="Google Shape;2063;p10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FFFFFF"/>
                </a:solidFill>
                <a:latin typeface="Roboto"/>
                <a:ea typeface="Roboto"/>
                <a:cs typeface="Roboto"/>
                <a:sym typeface="Roboto"/>
              </a:defRPr>
            </a:lvl1pPr>
            <a:lvl2pPr lvl="1" algn="r" rtl="0">
              <a:buNone/>
              <a:defRPr sz="600">
                <a:solidFill>
                  <a:srgbClr val="FFFFFF"/>
                </a:solidFill>
                <a:latin typeface="Roboto"/>
                <a:ea typeface="Roboto"/>
                <a:cs typeface="Roboto"/>
                <a:sym typeface="Roboto"/>
              </a:defRPr>
            </a:lvl2pPr>
            <a:lvl3pPr lvl="2" algn="r" rtl="0">
              <a:buNone/>
              <a:defRPr sz="600">
                <a:solidFill>
                  <a:srgbClr val="FFFFFF"/>
                </a:solidFill>
                <a:latin typeface="Roboto"/>
                <a:ea typeface="Roboto"/>
                <a:cs typeface="Roboto"/>
                <a:sym typeface="Roboto"/>
              </a:defRPr>
            </a:lvl3pPr>
            <a:lvl4pPr lvl="3" algn="r" rtl="0">
              <a:buNone/>
              <a:defRPr sz="600">
                <a:solidFill>
                  <a:srgbClr val="FFFFFF"/>
                </a:solidFill>
                <a:latin typeface="Roboto"/>
                <a:ea typeface="Roboto"/>
                <a:cs typeface="Roboto"/>
                <a:sym typeface="Roboto"/>
              </a:defRPr>
            </a:lvl4pPr>
            <a:lvl5pPr lvl="4" algn="r" rtl="0">
              <a:buNone/>
              <a:defRPr sz="600">
                <a:solidFill>
                  <a:srgbClr val="FFFFFF"/>
                </a:solidFill>
                <a:latin typeface="Roboto"/>
                <a:ea typeface="Roboto"/>
                <a:cs typeface="Roboto"/>
                <a:sym typeface="Roboto"/>
              </a:defRPr>
            </a:lvl5pPr>
            <a:lvl6pPr lvl="5" algn="r" rtl="0">
              <a:buNone/>
              <a:defRPr sz="600">
                <a:solidFill>
                  <a:srgbClr val="FFFFFF"/>
                </a:solidFill>
                <a:latin typeface="Roboto"/>
                <a:ea typeface="Roboto"/>
                <a:cs typeface="Roboto"/>
                <a:sym typeface="Roboto"/>
              </a:defRPr>
            </a:lvl6pPr>
            <a:lvl7pPr lvl="6" algn="r" rtl="0">
              <a:buNone/>
              <a:defRPr sz="600">
                <a:solidFill>
                  <a:srgbClr val="FFFFFF"/>
                </a:solidFill>
                <a:latin typeface="Roboto"/>
                <a:ea typeface="Roboto"/>
                <a:cs typeface="Roboto"/>
                <a:sym typeface="Roboto"/>
              </a:defRPr>
            </a:lvl7pPr>
            <a:lvl8pPr lvl="7" algn="r" rtl="0">
              <a:buNone/>
              <a:defRPr sz="600">
                <a:solidFill>
                  <a:srgbClr val="FFFFFF"/>
                </a:solidFill>
                <a:latin typeface="Roboto"/>
                <a:ea typeface="Roboto"/>
                <a:cs typeface="Roboto"/>
                <a:sym typeface="Roboto"/>
              </a:defRPr>
            </a:lvl8pPr>
            <a:lvl9pPr lvl="8" algn="r" rtl="0">
              <a:buNone/>
              <a:defRPr sz="6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064"/>
        <p:cNvGrpSpPr/>
        <p:nvPr/>
      </p:nvGrpSpPr>
      <p:grpSpPr>
        <a:xfrm>
          <a:off x="0" y="0"/>
          <a:ext cx="0" cy="0"/>
          <a:chOff x="0" y="0"/>
          <a:chExt cx="0" cy="0"/>
        </a:xfrm>
      </p:grpSpPr>
      <p:sp>
        <p:nvSpPr>
          <p:cNvPr id="2065" name="Google Shape;2065;p108"/>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66" name="Google Shape;2066;p108"/>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67" name="Google Shape;2067;p108"/>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68" name="Google Shape;2068;p108"/>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069" name="Google Shape;2069;p10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01</a:t>
              </a:r>
              <a:endParaRPr sz="3000">
                <a:solidFill>
                  <a:srgbClr val="FFFFFF"/>
                </a:solidFill>
                <a:latin typeface="Roboto"/>
                <a:ea typeface="Roboto"/>
                <a:cs typeface="Roboto"/>
                <a:sym typeface="Roboto"/>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06</a:t>
              </a:r>
              <a:endParaRPr sz="3000">
                <a:solidFill>
                  <a:srgbClr val="FFFFFF"/>
                </a:solidFill>
                <a:latin typeface="Roboto"/>
                <a:ea typeface="Roboto"/>
                <a:cs typeface="Roboto"/>
                <a:sym typeface="Roboto"/>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UX/UI Design</a:t>
            </a:r>
            <a:endParaRPr sz="1800">
              <a:solidFill>
                <a:srgbClr val="FFFFFF"/>
              </a:solidFill>
              <a:latin typeface="Roboto"/>
              <a:ea typeface="Roboto"/>
              <a:cs typeface="Roboto"/>
              <a:sym typeface="Roboto"/>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01</a:t>
              </a:r>
              <a:endParaRPr sz="3000">
                <a:solidFill>
                  <a:srgbClr val="FFFFFF"/>
                </a:solidFill>
                <a:latin typeface="Roboto"/>
                <a:ea typeface="Roboto"/>
                <a:cs typeface="Roboto"/>
                <a:sym typeface="Roboto"/>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06</a:t>
              </a:r>
              <a:endParaRPr sz="3000">
                <a:solidFill>
                  <a:srgbClr val="FFFFFF"/>
                </a:solidFill>
                <a:latin typeface="Roboto"/>
                <a:ea typeface="Roboto"/>
                <a:cs typeface="Roboto"/>
                <a:sym typeface="Roboto"/>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01</a:t>
              </a:r>
              <a:endParaRPr sz="2600">
                <a:solidFill>
                  <a:srgbClr val="FFFFFF"/>
                </a:solidFill>
                <a:latin typeface="Roboto"/>
                <a:ea typeface="Roboto"/>
                <a:cs typeface="Roboto"/>
                <a:sym typeface="Roboto"/>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02</a:t>
              </a:r>
              <a:endParaRPr sz="2600">
                <a:solidFill>
                  <a:srgbClr val="FFFFFF"/>
                </a:solidFill>
                <a:latin typeface="Roboto"/>
                <a:ea typeface="Roboto"/>
                <a:cs typeface="Roboto"/>
                <a:sym typeface="Roboto"/>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03</a:t>
              </a:r>
              <a:endParaRPr sz="2600">
                <a:solidFill>
                  <a:srgbClr val="FFFFFF"/>
                </a:solidFill>
                <a:latin typeface="Roboto"/>
                <a:ea typeface="Roboto"/>
                <a:cs typeface="Roboto"/>
                <a:sym typeface="Roboto"/>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04</a:t>
              </a:r>
              <a:endParaRPr sz="2600">
                <a:solidFill>
                  <a:srgbClr val="FFFFFF"/>
                </a:solidFill>
                <a:latin typeface="Roboto"/>
                <a:ea typeface="Roboto"/>
                <a:cs typeface="Roboto"/>
                <a:sym typeface="Roboto"/>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05</a:t>
              </a:r>
              <a:endParaRPr sz="2600">
                <a:solidFill>
                  <a:srgbClr val="FFFFFF"/>
                </a:solidFill>
                <a:latin typeface="Roboto"/>
                <a:ea typeface="Roboto"/>
                <a:cs typeface="Roboto"/>
                <a:sym typeface="Roboto"/>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06</a:t>
              </a:r>
              <a:endParaRPr sz="2600">
                <a:solidFill>
                  <a:srgbClr val="FFFFFF"/>
                </a:solidFill>
                <a:latin typeface="Roboto"/>
                <a:ea typeface="Roboto"/>
                <a:cs typeface="Roboto"/>
                <a:sym typeface="Roboto"/>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07</a:t>
              </a:r>
              <a:endParaRPr sz="2600">
                <a:solidFill>
                  <a:srgbClr val="FFFFFF"/>
                </a:solidFill>
                <a:latin typeface="Roboto"/>
                <a:ea typeface="Roboto"/>
                <a:cs typeface="Roboto"/>
                <a:sym typeface="Roboto"/>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07</a:t>
              </a:r>
              <a:endParaRPr sz="2000">
                <a:solidFill>
                  <a:srgbClr val="FFFFFF"/>
                </a:solidFill>
                <a:latin typeface="Roboto"/>
                <a:ea typeface="Roboto"/>
                <a:cs typeface="Roboto"/>
                <a:sym typeface="Roboto"/>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08</a:t>
              </a:r>
              <a:endParaRPr sz="2000">
                <a:solidFill>
                  <a:srgbClr val="FFFFFF"/>
                </a:solidFill>
                <a:latin typeface="Roboto"/>
                <a:ea typeface="Roboto"/>
                <a:cs typeface="Roboto"/>
                <a:sym typeface="Roboto"/>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05</a:t>
              </a:r>
              <a:endParaRPr sz="2000">
                <a:solidFill>
                  <a:srgbClr val="FFFFFF"/>
                </a:solidFill>
                <a:latin typeface="Roboto"/>
                <a:ea typeface="Roboto"/>
                <a:cs typeface="Roboto"/>
                <a:sym typeface="Roboto"/>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06</a:t>
              </a:r>
              <a:endParaRPr sz="2000">
                <a:solidFill>
                  <a:srgbClr val="FFFFFF"/>
                </a:solidFill>
                <a:latin typeface="Roboto"/>
                <a:ea typeface="Roboto"/>
                <a:cs typeface="Roboto"/>
                <a:sym typeface="Roboto"/>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03</a:t>
              </a:r>
              <a:endParaRPr sz="2000">
                <a:solidFill>
                  <a:srgbClr val="FFFFFF"/>
                </a:solidFill>
                <a:latin typeface="Roboto"/>
                <a:ea typeface="Roboto"/>
                <a:cs typeface="Roboto"/>
                <a:sym typeface="Roboto"/>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04</a:t>
              </a:r>
              <a:endParaRPr sz="2000">
                <a:solidFill>
                  <a:srgbClr val="FFFFFF"/>
                </a:solidFill>
                <a:latin typeface="Roboto"/>
                <a:ea typeface="Roboto"/>
                <a:cs typeface="Roboto"/>
                <a:sym typeface="Roboto"/>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01</a:t>
              </a:r>
              <a:endParaRPr sz="2000">
                <a:solidFill>
                  <a:srgbClr val="FFFFFF"/>
                </a:solidFill>
                <a:latin typeface="Roboto"/>
                <a:ea typeface="Roboto"/>
                <a:cs typeface="Roboto"/>
                <a:sym typeface="Roboto"/>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02</a:t>
              </a:r>
              <a:endParaRPr sz="2000">
                <a:solidFill>
                  <a:srgbClr val="FFFFFF"/>
                </a:solidFill>
                <a:latin typeface="Roboto"/>
                <a:ea typeface="Roboto"/>
                <a:cs typeface="Roboto"/>
                <a:sym typeface="Roboto"/>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07</a:t>
              </a:r>
              <a:endParaRPr sz="2000">
                <a:solidFill>
                  <a:srgbClr val="FFFFFF"/>
                </a:solidFill>
                <a:latin typeface="Roboto"/>
                <a:ea typeface="Roboto"/>
                <a:cs typeface="Roboto"/>
                <a:sym typeface="Roboto"/>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08</a:t>
              </a:r>
              <a:endParaRPr sz="2000">
                <a:solidFill>
                  <a:srgbClr val="FFFFFF"/>
                </a:solidFill>
                <a:latin typeface="Roboto"/>
                <a:ea typeface="Roboto"/>
                <a:cs typeface="Roboto"/>
                <a:sym typeface="Roboto"/>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05</a:t>
              </a:r>
              <a:endParaRPr sz="2000">
                <a:solidFill>
                  <a:srgbClr val="FFFFFF"/>
                </a:solidFill>
                <a:latin typeface="Roboto"/>
                <a:ea typeface="Roboto"/>
                <a:cs typeface="Roboto"/>
                <a:sym typeface="Roboto"/>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06</a:t>
              </a:r>
              <a:endParaRPr sz="2000">
                <a:solidFill>
                  <a:srgbClr val="FFFFFF"/>
                </a:solidFill>
                <a:latin typeface="Roboto"/>
                <a:ea typeface="Roboto"/>
                <a:cs typeface="Roboto"/>
                <a:sym typeface="Roboto"/>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03</a:t>
              </a:r>
              <a:endParaRPr sz="2000">
                <a:solidFill>
                  <a:srgbClr val="FFFFFF"/>
                </a:solidFill>
                <a:latin typeface="Roboto"/>
                <a:ea typeface="Roboto"/>
                <a:cs typeface="Roboto"/>
                <a:sym typeface="Roboto"/>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04</a:t>
              </a:r>
              <a:endParaRPr sz="2000">
                <a:solidFill>
                  <a:srgbClr val="FFFFFF"/>
                </a:solidFill>
                <a:latin typeface="Roboto"/>
                <a:ea typeface="Roboto"/>
                <a:cs typeface="Roboto"/>
                <a:sym typeface="Roboto"/>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01</a:t>
              </a:r>
              <a:endParaRPr sz="2000">
                <a:solidFill>
                  <a:srgbClr val="FFFFFF"/>
                </a:solidFill>
                <a:latin typeface="Roboto"/>
                <a:ea typeface="Roboto"/>
                <a:cs typeface="Roboto"/>
                <a:sym typeface="Roboto"/>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02</a:t>
              </a:r>
              <a:endParaRPr sz="2000">
                <a:solidFill>
                  <a:srgbClr val="FFFFFF"/>
                </a:solidFill>
                <a:latin typeface="Roboto"/>
                <a:ea typeface="Roboto"/>
                <a:cs typeface="Roboto"/>
                <a:sym typeface="Roboto"/>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01</a:t>
              </a:r>
              <a:endParaRPr sz="2100">
                <a:latin typeface="Roboto"/>
                <a:ea typeface="Roboto"/>
                <a:cs typeface="Roboto"/>
                <a:sym typeface="Roboto"/>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02</a:t>
              </a:r>
              <a:endParaRPr sz="2100">
                <a:latin typeface="Roboto"/>
                <a:ea typeface="Roboto"/>
                <a:cs typeface="Roboto"/>
                <a:sym typeface="Roboto"/>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03</a:t>
              </a:r>
              <a:endParaRPr sz="2100">
                <a:latin typeface="Roboto"/>
                <a:ea typeface="Roboto"/>
                <a:cs typeface="Roboto"/>
                <a:sym typeface="Roboto"/>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01</a:t>
              </a:r>
              <a:endParaRPr sz="2100">
                <a:latin typeface="Roboto"/>
                <a:ea typeface="Roboto"/>
                <a:cs typeface="Roboto"/>
                <a:sym typeface="Roboto"/>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01</a:t>
            </a:r>
            <a:endParaRPr sz="4800">
              <a:latin typeface="Roboto"/>
              <a:ea typeface="Roboto"/>
              <a:cs typeface="Roboto"/>
              <a:sym typeface="Roboto"/>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02</a:t>
            </a:r>
            <a:endParaRPr sz="4800">
              <a:latin typeface="Roboto"/>
              <a:ea typeface="Roboto"/>
              <a:cs typeface="Roboto"/>
              <a:sym typeface="Roboto"/>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03</a:t>
            </a:r>
            <a:endParaRPr sz="4800">
              <a:latin typeface="Roboto"/>
              <a:ea typeface="Roboto"/>
              <a:cs typeface="Roboto"/>
              <a:sym typeface="Roboto"/>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04</a:t>
            </a:r>
            <a:endParaRPr sz="4800">
              <a:latin typeface="Roboto"/>
              <a:ea typeface="Roboto"/>
              <a:cs typeface="Roboto"/>
              <a:sym typeface="Roboto"/>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05</a:t>
            </a:r>
            <a:endParaRPr sz="4800">
              <a:latin typeface="Roboto"/>
              <a:ea typeface="Roboto"/>
              <a:cs typeface="Roboto"/>
              <a:sym typeface="Roboto"/>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Cybersecurity</a:t>
            </a:r>
            <a:endParaRPr sz="1800">
              <a:solidFill>
                <a:srgbClr val="FFFFFF"/>
              </a:solidFill>
              <a:latin typeface="Roboto"/>
              <a:ea typeface="Roboto"/>
              <a:cs typeface="Roboto"/>
              <a:sym typeface="Roboto"/>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Data Analytics and Visualization</a:t>
            </a:r>
            <a:endParaRPr sz="1800">
              <a:solidFill>
                <a:srgbClr val="FFFFFF"/>
              </a:solidFill>
              <a:latin typeface="Roboto"/>
              <a:ea typeface="Roboto"/>
              <a:cs typeface="Roboto"/>
              <a:sym typeface="Roboto"/>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a:ea typeface="Roboto"/>
                <a:cs typeface="Roboto"/>
                <a:sym typeface="Roboto"/>
              </a:rPr>
              <a:t>FIST TO FIVE:</a:t>
            </a:r>
            <a:endParaRPr sz="2400">
              <a:latin typeface="Roboto"/>
              <a:ea typeface="Roboto"/>
              <a:cs typeface="Roboto"/>
              <a:sym typeface="Roboto"/>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a:ea typeface="Roboto"/>
                <a:cs typeface="Roboto"/>
                <a:sym typeface="Roboto"/>
              </a:rPr>
              <a:t>Times Up! Let’s Review.</a:t>
            </a:r>
            <a:endParaRPr sz="3600">
              <a:latin typeface="Roboto"/>
              <a:ea typeface="Roboto"/>
              <a:cs typeface="Roboto"/>
              <a:sym typeface="Roboto"/>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a:ea typeface="Roboto"/>
                <a:cs typeface="Roboto"/>
                <a:sym typeface="Roboto"/>
              </a:rPr>
              <a:t>Take a Break!</a:t>
            </a:r>
            <a:endParaRPr sz="4800">
              <a:latin typeface="Roboto"/>
              <a:ea typeface="Roboto"/>
              <a:cs typeface="Roboto"/>
              <a:sym typeface="Roboto"/>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a:ea typeface="Roboto"/>
                <a:cs typeface="Roboto"/>
                <a:sym typeface="Roboto"/>
              </a:rPr>
              <a:t>Take a Break!</a:t>
            </a:r>
            <a:endParaRPr sz="4800">
              <a:latin typeface="Roboto"/>
              <a:ea typeface="Roboto"/>
              <a:cs typeface="Roboto"/>
              <a:sym typeface="Roboto"/>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Web Development</a:t>
            </a:r>
            <a:endParaRPr sz="1800">
              <a:solidFill>
                <a:srgbClr val="FFFFFF"/>
              </a:solidFill>
              <a:latin typeface="Roboto"/>
              <a:ea typeface="Roboto"/>
              <a:cs typeface="Roboto"/>
              <a:sym typeface="Roboto"/>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a:ea typeface="Roboto"/>
                <a:cs typeface="Roboto"/>
                <a:sym typeface="Roboto"/>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UX/UI Design</a:t>
            </a:r>
            <a:endParaRPr sz="1800">
              <a:solidFill>
                <a:srgbClr val="FFFFFF"/>
              </a:solidFill>
              <a:latin typeface="Roboto"/>
              <a:ea typeface="Roboto"/>
              <a:cs typeface="Roboto"/>
              <a:sym typeface="Roboto"/>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a:ea typeface="Roboto"/>
                <a:cs typeface="Roboto"/>
                <a:sym typeface="Roboto"/>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Cybersecurity</a:t>
            </a:r>
            <a:endParaRPr sz="1800">
              <a:solidFill>
                <a:srgbClr val="FFFFFF"/>
              </a:solidFill>
              <a:latin typeface="Roboto"/>
              <a:ea typeface="Roboto"/>
              <a:cs typeface="Roboto"/>
              <a:sym typeface="Roboto"/>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a:ea typeface="Roboto"/>
                <a:cs typeface="Roboto"/>
                <a:sym typeface="Roboto"/>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Data Analytics and Visualization</a:t>
            </a:r>
            <a:endParaRPr sz="1800">
              <a:solidFill>
                <a:srgbClr val="FFFFFF"/>
              </a:solidFill>
              <a:latin typeface="Roboto"/>
              <a:ea typeface="Roboto"/>
              <a:cs typeface="Roboto"/>
              <a:sym typeface="Roboto"/>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a:ea typeface="Roboto"/>
                <a:cs typeface="Roboto"/>
                <a:sym typeface="Roboto"/>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63" name="Google Shape;1063;p5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4" name="Google Shape;1064;p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65" name="Google Shape;1065;p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FinTech</a:t>
            </a:r>
            <a:endParaRPr sz="1800">
              <a:solidFill>
                <a:srgbClr val="FFFFFF"/>
              </a:solidFill>
              <a:latin typeface="Roboto"/>
              <a:ea typeface="Roboto"/>
              <a:cs typeface="Roboto"/>
              <a:sym typeface="Roboto"/>
            </a:endParaRPr>
          </a:p>
        </p:txBody>
      </p:sp>
      <p:sp>
        <p:nvSpPr>
          <p:cNvPr id="1066" name="Google Shape;1066;p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67" name="Google Shape;1067;p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68" name="Google Shape;1068;p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a:ea typeface="Roboto"/>
                <a:cs typeface="Roboto"/>
                <a:sym typeface="Roboto"/>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69" name="Google Shape;1069;p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070" name="Google Shape;1070;p58"/>
          <p:cNvPicPr preferRelativeResize="0"/>
          <p:nvPr/>
        </p:nvPicPr>
        <p:blipFill>
          <a:blip r:embed="rId4">
            <a:alphaModFix/>
          </a:blip>
          <a:stretch>
            <a:fillRect/>
          </a:stretch>
        </p:blipFill>
        <p:spPr>
          <a:xfrm>
            <a:off x="555750" y="944250"/>
            <a:ext cx="2560331" cy="219410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071"/>
        <p:cNvGrpSpPr/>
        <p:nvPr/>
      </p:nvGrpSpPr>
      <p:grpSpPr>
        <a:xfrm>
          <a:off x="0" y="0"/>
          <a:ext cx="0" cy="0"/>
          <a:chOff x="0" y="0"/>
          <a:chExt cx="0" cy="0"/>
        </a:xfrm>
      </p:grpSpPr>
      <p:pic>
        <p:nvPicPr>
          <p:cNvPr id="1072" name="Google Shape;1072;p5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73" name="Google Shape;1073;p5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4" name="Google Shape;1074;p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75" name="Google Shape;1075;p5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Digital Marketing</a:t>
            </a:r>
            <a:endParaRPr sz="1800">
              <a:solidFill>
                <a:srgbClr val="FFFFFF"/>
              </a:solidFill>
              <a:latin typeface="Roboto"/>
              <a:ea typeface="Roboto"/>
              <a:cs typeface="Roboto"/>
              <a:sym typeface="Roboto"/>
            </a:endParaRPr>
          </a:p>
        </p:txBody>
      </p:sp>
      <p:sp>
        <p:nvSpPr>
          <p:cNvPr id="1076" name="Google Shape;1076;p5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77" name="Google Shape;1077;p5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78" name="Google Shape;1078;p5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a:ea typeface="Roboto"/>
                <a:cs typeface="Roboto"/>
                <a:sym typeface="Roboto"/>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79" name="Google Shape;1079;p5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080" name="Google Shape;1080;p5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081"/>
        <p:cNvGrpSpPr/>
        <p:nvPr/>
      </p:nvGrpSpPr>
      <p:grpSpPr>
        <a:xfrm>
          <a:off x="0" y="0"/>
          <a:ext cx="0" cy="0"/>
          <a:chOff x="0" y="0"/>
          <a:chExt cx="0" cy="0"/>
        </a:xfrm>
      </p:grpSpPr>
      <p:pic>
        <p:nvPicPr>
          <p:cNvPr id="1082" name="Google Shape;1082;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3" name="Google Shape;1083;p6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84" name="Google Shape;1084;p6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085" name="Google Shape;1085;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89" name="Google Shape;1089;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0" name="Google Shape;1090;p6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091"/>
        <p:cNvGrpSpPr/>
        <p:nvPr/>
      </p:nvGrpSpPr>
      <p:grpSpPr>
        <a:xfrm>
          <a:off x="0" y="0"/>
          <a:ext cx="0" cy="0"/>
          <a:chOff x="0" y="0"/>
          <a:chExt cx="0" cy="0"/>
        </a:xfrm>
      </p:grpSpPr>
      <p:sp>
        <p:nvSpPr>
          <p:cNvPr id="1092" name="Google Shape;1092;p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3" name="Google Shape;1093;p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094" name="Google Shape;1094;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95" name="Google Shape;1095;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6" name="Google Shape;1096;p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7" name="Google Shape;1097;p62"/>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098" name="Google Shape;1098;p6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099"/>
        <p:cNvGrpSpPr/>
        <p:nvPr/>
      </p:nvGrpSpPr>
      <p:grpSpPr>
        <a:xfrm>
          <a:off x="0" y="0"/>
          <a:ext cx="0" cy="0"/>
          <a:chOff x="0" y="0"/>
          <a:chExt cx="0" cy="0"/>
        </a:xfrm>
      </p:grpSpPr>
      <p:pic>
        <p:nvPicPr>
          <p:cNvPr id="1100" name="Google Shape;1100;p6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01" name="Google Shape;1101;p6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2" name="Google Shape;1102;p6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103" name="Google Shape;1103;p6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4" name="Google Shape;1104;p6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05" name="Google Shape;1105;p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06" name="Google Shape;1106;p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7" name="Google Shape;1107;p6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8" name="Google Shape;1108;p6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109"/>
        <p:cNvGrpSpPr/>
        <p:nvPr/>
      </p:nvGrpSpPr>
      <p:grpSpPr>
        <a:xfrm>
          <a:off x="0" y="0"/>
          <a:ext cx="0" cy="0"/>
          <a:chOff x="0" y="0"/>
          <a:chExt cx="0" cy="0"/>
        </a:xfrm>
      </p:grpSpPr>
      <p:pic>
        <p:nvPicPr>
          <p:cNvPr id="1110" name="Google Shape;1110;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11" name="Google Shape;1111;p6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12" name="Google Shape;1112;p6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13" name="Google Shape;1113;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14" name="Google Shape;1114;p6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15"/>
        <p:cNvGrpSpPr/>
        <p:nvPr/>
      </p:nvGrpSpPr>
      <p:grpSpPr>
        <a:xfrm>
          <a:off x="0" y="0"/>
          <a:ext cx="0" cy="0"/>
          <a:chOff x="0" y="0"/>
          <a:chExt cx="0" cy="0"/>
        </a:xfrm>
      </p:grpSpPr>
      <p:pic>
        <p:nvPicPr>
          <p:cNvPr id="1116" name="Google Shape;1116;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7" name="Google Shape;1117;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8" name="Google Shape;1118;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a:ea typeface="Roboto"/>
                <a:cs typeface="Roboto"/>
                <a:sym typeface="Roboto"/>
              </a:rPr>
              <a:t>Instructor Demonstration</a:t>
            </a:r>
            <a:endParaRPr sz="2700">
              <a:solidFill>
                <a:srgbClr val="FFFFFF"/>
              </a:solidFill>
              <a:latin typeface="Roboto"/>
              <a:ea typeface="Roboto"/>
              <a:cs typeface="Roboto"/>
              <a:sym typeface="Roboto"/>
            </a:endParaRPr>
          </a:p>
        </p:txBody>
      </p:sp>
      <p:sp>
        <p:nvSpPr>
          <p:cNvPr id="1120" name="Google Shape;112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21" name="Google Shape;1121;p6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22" name="Google Shape;1122;p6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23" name="Google Shape;1123;p6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124"/>
        <p:cNvGrpSpPr/>
        <p:nvPr/>
      </p:nvGrpSpPr>
      <p:grpSpPr>
        <a:xfrm>
          <a:off x="0" y="0"/>
          <a:ext cx="0" cy="0"/>
          <a:chOff x="0" y="0"/>
          <a:chExt cx="0" cy="0"/>
        </a:xfrm>
      </p:grpSpPr>
      <p:pic>
        <p:nvPicPr>
          <p:cNvPr id="1125" name="Google Shape;1125;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6" name="Google Shape;1126;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7" name="Google Shape;1127;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8" name="Google Shape;1128;p6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29" name="Google Shape;1129;p6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30" name="Google Shape;1130;p6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31" name="Google Shape;1131;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2" name="Google Shape;1132;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3" name="Google Shape;1133;p6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4" name="Google Shape;1134;p6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135"/>
        <p:cNvGrpSpPr/>
        <p:nvPr/>
      </p:nvGrpSpPr>
      <p:grpSpPr>
        <a:xfrm>
          <a:off x="0" y="0"/>
          <a:ext cx="0" cy="0"/>
          <a:chOff x="0" y="0"/>
          <a:chExt cx="0" cy="0"/>
        </a:xfrm>
      </p:grpSpPr>
      <p:pic>
        <p:nvPicPr>
          <p:cNvPr id="1136" name="Google Shape;1136;p6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137" name="Google Shape;1137;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8" name="Google Shape;1138;p6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9" name="Google Shape;1139;p6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0" name="Google Shape;1140;p6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1141" name="Google Shape;1141;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2" name="Google Shape;1142;p6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3" name="Google Shape;1143;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4" name="Google Shape;1144;p6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145"/>
        <p:cNvGrpSpPr/>
        <p:nvPr/>
      </p:nvGrpSpPr>
      <p:grpSpPr>
        <a:xfrm>
          <a:off x="0" y="0"/>
          <a:ext cx="0" cy="0"/>
          <a:chOff x="0" y="0"/>
          <a:chExt cx="0" cy="0"/>
        </a:xfrm>
      </p:grpSpPr>
      <p:pic>
        <p:nvPicPr>
          <p:cNvPr id="1146" name="Google Shape;1146;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7" name="Google Shape;1147;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8" name="Google Shape;1148;p6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9" name="Google Shape;1149;p6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50" name="Google Shape;1150;p6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51" name="Google Shape;1151;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52" name="Google Shape;1152;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53" name="Google Shape;1153;p68"/>
          <p:cNvPicPr preferRelativeResize="0"/>
          <p:nvPr/>
        </p:nvPicPr>
        <p:blipFill rotWithShape="1">
          <a:blip r:embed="rId4">
            <a:alphaModFix/>
          </a:blip>
          <a:srcRect/>
          <a:stretch/>
        </p:blipFill>
        <p:spPr>
          <a:xfrm>
            <a:off x="273900" y="-595025"/>
            <a:ext cx="2950353" cy="5143500"/>
          </a:xfrm>
          <a:prstGeom prst="rect">
            <a:avLst/>
          </a:prstGeom>
          <a:noFill/>
          <a:ln>
            <a:noFill/>
          </a:ln>
        </p:spPr>
      </p:pic>
      <p:sp>
        <p:nvSpPr>
          <p:cNvPr id="1154" name="Google Shape;1154;p6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155"/>
        <p:cNvGrpSpPr/>
        <p:nvPr/>
      </p:nvGrpSpPr>
      <p:grpSpPr>
        <a:xfrm>
          <a:off x="0" y="0"/>
          <a:ext cx="0" cy="0"/>
          <a:chOff x="0" y="0"/>
          <a:chExt cx="0" cy="0"/>
        </a:xfrm>
      </p:grpSpPr>
      <p:sp>
        <p:nvSpPr>
          <p:cNvPr id="1156" name="Google Shape;1156;p6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57" name="Google Shape;1157;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159" name="Google Shape;1159;p6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60" name="Google Shape;1160;p6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61" name="Google Shape;1161;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2" name="Google Shape;1162;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63" name="Google Shape;1163;p69"/>
          <p:cNvPicPr preferRelativeResize="0"/>
          <p:nvPr/>
        </p:nvPicPr>
        <p:blipFill rotWithShape="1">
          <a:blip r:embed="rId2">
            <a:alphaModFix/>
          </a:blip>
          <a:srcRect/>
          <a:stretch/>
        </p:blipFill>
        <p:spPr>
          <a:xfrm>
            <a:off x="8213200" y="3862850"/>
            <a:ext cx="656773" cy="1144971"/>
          </a:xfrm>
          <a:prstGeom prst="rect">
            <a:avLst/>
          </a:prstGeom>
          <a:noFill/>
          <a:ln>
            <a:noFill/>
          </a:ln>
        </p:spPr>
      </p:pic>
      <p:sp>
        <p:nvSpPr>
          <p:cNvPr id="1164" name="Google Shape;1164;p6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165"/>
        <p:cNvGrpSpPr/>
        <p:nvPr/>
      </p:nvGrpSpPr>
      <p:grpSpPr>
        <a:xfrm>
          <a:off x="0" y="0"/>
          <a:ext cx="0" cy="0"/>
          <a:chOff x="0" y="0"/>
          <a:chExt cx="0" cy="0"/>
        </a:xfrm>
      </p:grpSpPr>
      <p:pic>
        <p:nvPicPr>
          <p:cNvPr id="1166" name="Google Shape;1166;p7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67" name="Google Shape;1167;p7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68" name="Google Shape;1168;p7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69" name="Google Shape;1169;p7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7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71" name="Google Shape;1171;p7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2" name="Google Shape;1172;p7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73" name="Google Shape;1173;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4" name="Google Shape;1174;p7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5" name="Google Shape;1175;p7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176"/>
        <p:cNvGrpSpPr/>
        <p:nvPr/>
      </p:nvGrpSpPr>
      <p:grpSpPr>
        <a:xfrm>
          <a:off x="0" y="0"/>
          <a:ext cx="0" cy="0"/>
          <a:chOff x="0" y="0"/>
          <a:chExt cx="0" cy="0"/>
        </a:xfrm>
      </p:grpSpPr>
      <p:sp>
        <p:nvSpPr>
          <p:cNvPr id="1177" name="Google Shape;1177;p7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1178" name="Google Shape;117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79" name="Google Shape;1179;p7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80" name="Google Shape;1180;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1" name="Google Shape;1181;p7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82" name="Google Shape;1182;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83" name="Google Shape;1183;p7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4" name="Google Shape;1184;p7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5" name="Google Shape;1185;p7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08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186"/>
        <p:cNvGrpSpPr/>
        <p:nvPr/>
      </p:nvGrpSpPr>
      <p:grpSpPr>
        <a:xfrm>
          <a:off x="0" y="0"/>
          <a:ext cx="0" cy="0"/>
          <a:chOff x="0" y="0"/>
          <a:chExt cx="0" cy="0"/>
        </a:xfrm>
      </p:grpSpPr>
      <p:sp>
        <p:nvSpPr>
          <p:cNvPr id="1187" name="Google Shape;1187;p7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9" name="Google Shape;118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90" name="Google Shape;119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1" name="Google Shape;1191;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2" name="Google Shape;1192;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193" name="Google Shape;1193;p72"/>
          <p:cNvGrpSpPr/>
          <p:nvPr/>
        </p:nvGrpSpPr>
        <p:grpSpPr>
          <a:xfrm>
            <a:off x="457200" y="1378813"/>
            <a:ext cx="776889" cy="621300"/>
            <a:chOff x="457200" y="1378813"/>
            <a:chExt cx="776889" cy="621300"/>
          </a:xfrm>
        </p:grpSpPr>
        <p:sp>
          <p:nvSpPr>
            <p:cNvPr id="1194" name="Google Shape;1194;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195" name="Google Shape;1195;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72"/>
          <p:cNvGrpSpPr/>
          <p:nvPr/>
        </p:nvGrpSpPr>
        <p:grpSpPr>
          <a:xfrm>
            <a:off x="457200" y="2228725"/>
            <a:ext cx="776889" cy="621300"/>
            <a:chOff x="457200" y="1378813"/>
            <a:chExt cx="776889" cy="621300"/>
          </a:xfrm>
        </p:grpSpPr>
        <p:sp>
          <p:nvSpPr>
            <p:cNvPr id="1197" name="Google Shape;1197;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1198" name="Google Shape;1198;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2"/>
          <p:cNvGrpSpPr/>
          <p:nvPr/>
        </p:nvGrpSpPr>
        <p:grpSpPr>
          <a:xfrm>
            <a:off x="457200" y="3073850"/>
            <a:ext cx="776889" cy="621300"/>
            <a:chOff x="457200" y="1378813"/>
            <a:chExt cx="776889" cy="621300"/>
          </a:xfrm>
        </p:grpSpPr>
        <p:sp>
          <p:nvSpPr>
            <p:cNvPr id="1200" name="Google Shape;1200;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201" name="Google Shape;1201;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72"/>
          <p:cNvGrpSpPr/>
          <p:nvPr/>
        </p:nvGrpSpPr>
        <p:grpSpPr>
          <a:xfrm>
            <a:off x="457200" y="3923750"/>
            <a:ext cx="776889" cy="621300"/>
            <a:chOff x="457200" y="1378813"/>
            <a:chExt cx="776889" cy="621300"/>
          </a:xfrm>
        </p:grpSpPr>
        <p:sp>
          <p:nvSpPr>
            <p:cNvPr id="1203" name="Google Shape;1203;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204" name="Google Shape;1204;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7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06" name="Google Shape;1206;p7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0" name="Google Shape;1210;p7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1" name="Google Shape;1211;p7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2" name="Google Shape;1212;p7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213"/>
        <p:cNvGrpSpPr/>
        <p:nvPr/>
      </p:nvGrpSpPr>
      <p:grpSpPr>
        <a:xfrm>
          <a:off x="0" y="0"/>
          <a:ext cx="0" cy="0"/>
          <a:chOff x="0" y="0"/>
          <a:chExt cx="0" cy="0"/>
        </a:xfrm>
      </p:grpSpPr>
      <p:sp>
        <p:nvSpPr>
          <p:cNvPr id="1214" name="Google Shape;1214;p7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6" name="Google Shape;121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17" name="Google Shape;121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18" name="Google Shape;1218;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9" name="Google Shape;1219;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20" name="Google Shape;1220;p73"/>
          <p:cNvGrpSpPr/>
          <p:nvPr/>
        </p:nvGrpSpPr>
        <p:grpSpPr>
          <a:xfrm>
            <a:off x="457200" y="1300225"/>
            <a:ext cx="776889" cy="621300"/>
            <a:chOff x="457200" y="1378813"/>
            <a:chExt cx="776889" cy="621300"/>
          </a:xfrm>
        </p:grpSpPr>
        <p:sp>
          <p:nvSpPr>
            <p:cNvPr id="1221" name="Google Shape;1221;p7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222" name="Google Shape;1222;p7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73"/>
          <p:cNvGrpSpPr/>
          <p:nvPr/>
        </p:nvGrpSpPr>
        <p:grpSpPr>
          <a:xfrm>
            <a:off x="457200" y="2000125"/>
            <a:ext cx="776889" cy="621300"/>
            <a:chOff x="457200" y="1378813"/>
            <a:chExt cx="776889" cy="621300"/>
          </a:xfrm>
        </p:grpSpPr>
        <p:sp>
          <p:nvSpPr>
            <p:cNvPr id="1224" name="Google Shape;1224;p7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1225" name="Google Shape;1225;p7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73"/>
          <p:cNvGrpSpPr/>
          <p:nvPr/>
        </p:nvGrpSpPr>
        <p:grpSpPr>
          <a:xfrm>
            <a:off x="457200" y="2692850"/>
            <a:ext cx="776889" cy="621300"/>
            <a:chOff x="457200" y="1378813"/>
            <a:chExt cx="776889" cy="621300"/>
          </a:xfrm>
        </p:grpSpPr>
        <p:sp>
          <p:nvSpPr>
            <p:cNvPr id="1227" name="Google Shape;1227;p7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228" name="Google Shape;1228;p7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73"/>
          <p:cNvGrpSpPr/>
          <p:nvPr/>
        </p:nvGrpSpPr>
        <p:grpSpPr>
          <a:xfrm>
            <a:off x="457200" y="3390350"/>
            <a:ext cx="776889" cy="621300"/>
            <a:chOff x="457200" y="1378813"/>
            <a:chExt cx="776889" cy="621300"/>
          </a:xfrm>
        </p:grpSpPr>
        <p:sp>
          <p:nvSpPr>
            <p:cNvPr id="1230" name="Google Shape;1230;p7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231" name="Google Shape;1231;p7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 name="Google Shape;1232;p7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3" name="Google Shape;1233;p7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7" name="Google Shape;1237;p7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8" name="Google Shape;1238;p7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39" name="Google Shape;1239;p73"/>
          <p:cNvGrpSpPr/>
          <p:nvPr/>
        </p:nvGrpSpPr>
        <p:grpSpPr>
          <a:xfrm>
            <a:off x="469500" y="4083075"/>
            <a:ext cx="776889" cy="621300"/>
            <a:chOff x="457200" y="1378813"/>
            <a:chExt cx="776889" cy="621300"/>
          </a:xfrm>
        </p:grpSpPr>
        <p:sp>
          <p:nvSpPr>
            <p:cNvPr id="1240" name="Google Shape;1240;p7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1241" name="Google Shape;1241;p7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44" name="Google Shape;1244;p7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1245"/>
        <p:cNvGrpSpPr/>
        <p:nvPr/>
      </p:nvGrpSpPr>
      <p:grpSpPr>
        <a:xfrm>
          <a:off x="0" y="0"/>
          <a:ext cx="0" cy="0"/>
          <a:chOff x="0" y="0"/>
          <a:chExt cx="0" cy="0"/>
        </a:xfrm>
      </p:grpSpPr>
      <p:sp>
        <p:nvSpPr>
          <p:cNvPr id="1246" name="Google Shape;1246;p7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48" name="Google Shape;1248;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49" name="Google Shape;1249;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1" name="Google Shape;1251;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52" name="Google Shape;1252;p74"/>
          <p:cNvGrpSpPr/>
          <p:nvPr/>
        </p:nvGrpSpPr>
        <p:grpSpPr>
          <a:xfrm>
            <a:off x="457200" y="1237825"/>
            <a:ext cx="776900" cy="486300"/>
            <a:chOff x="457200" y="1466425"/>
            <a:chExt cx="776900" cy="486300"/>
          </a:xfrm>
        </p:grpSpPr>
        <p:sp>
          <p:nvSpPr>
            <p:cNvPr id="1253" name="Google Shape;1253;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01</a:t>
              </a:r>
              <a:endParaRPr sz="3000">
                <a:solidFill>
                  <a:srgbClr val="FFFFFF"/>
                </a:solidFill>
                <a:latin typeface="Roboto"/>
                <a:ea typeface="Roboto"/>
                <a:cs typeface="Roboto"/>
                <a:sym typeface="Roboto"/>
              </a:endParaRPr>
            </a:p>
          </p:txBody>
        </p:sp>
        <p:sp>
          <p:nvSpPr>
            <p:cNvPr id="1254" name="Google Shape;1254;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56" name="Google Shape;1256;p7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74"/>
          <p:cNvGrpSpPr/>
          <p:nvPr/>
        </p:nvGrpSpPr>
        <p:grpSpPr>
          <a:xfrm>
            <a:off x="457200" y="1828900"/>
            <a:ext cx="776900" cy="486300"/>
            <a:chOff x="457200" y="1466425"/>
            <a:chExt cx="776900" cy="486300"/>
          </a:xfrm>
        </p:grpSpPr>
        <p:sp>
          <p:nvSpPr>
            <p:cNvPr id="1258" name="Google Shape;1258;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1259" name="Google Shape;1259;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7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1" name="Google Shape;1261;p74"/>
          <p:cNvGrpSpPr/>
          <p:nvPr/>
        </p:nvGrpSpPr>
        <p:grpSpPr>
          <a:xfrm>
            <a:off x="457200" y="2419975"/>
            <a:ext cx="776900" cy="486300"/>
            <a:chOff x="457200" y="1466425"/>
            <a:chExt cx="776900" cy="486300"/>
          </a:xfrm>
        </p:grpSpPr>
        <p:sp>
          <p:nvSpPr>
            <p:cNvPr id="1262" name="Google Shape;12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263" name="Google Shape;12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7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74"/>
          <p:cNvGrpSpPr/>
          <p:nvPr/>
        </p:nvGrpSpPr>
        <p:grpSpPr>
          <a:xfrm>
            <a:off x="457200" y="3011050"/>
            <a:ext cx="776900" cy="486300"/>
            <a:chOff x="457200" y="1466425"/>
            <a:chExt cx="776900" cy="486300"/>
          </a:xfrm>
        </p:grpSpPr>
        <p:sp>
          <p:nvSpPr>
            <p:cNvPr id="1266" name="Google Shape;1266;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267" name="Google Shape;1267;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7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74"/>
          <p:cNvGrpSpPr/>
          <p:nvPr/>
        </p:nvGrpSpPr>
        <p:grpSpPr>
          <a:xfrm>
            <a:off x="457200" y="3602137"/>
            <a:ext cx="776900" cy="486300"/>
            <a:chOff x="457200" y="1466425"/>
            <a:chExt cx="776900" cy="486300"/>
          </a:xfrm>
        </p:grpSpPr>
        <p:sp>
          <p:nvSpPr>
            <p:cNvPr id="1270" name="Google Shape;127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1271" name="Google Shape;127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 name="Google Shape;1272;p7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74"/>
          <p:cNvGrpSpPr/>
          <p:nvPr/>
        </p:nvGrpSpPr>
        <p:grpSpPr>
          <a:xfrm>
            <a:off x="457200" y="4193262"/>
            <a:ext cx="776900" cy="486300"/>
            <a:chOff x="457200" y="1466425"/>
            <a:chExt cx="776900" cy="486300"/>
          </a:xfrm>
        </p:grpSpPr>
        <p:sp>
          <p:nvSpPr>
            <p:cNvPr id="1274" name="Google Shape;127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06</a:t>
              </a:r>
              <a:endParaRPr sz="3000">
                <a:solidFill>
                  <a:srgbClr val="FFFFFF"/>
                </a:solidFill>
                <a:latin typeface="Roboto"/>
                <a:ea typeface="Roboto"/>
                <a:cs typeface="Roboto"/>
                <a:sym typeface="Roboto"/>
              </a:endParaRPr>
            </a:p>
          </p:txBody>
        </p:sp>
        <p:sp>
          <p:nvSpPr>
            <p:cNvPr id="1275" name="Google Shape;127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7" name="Google Shape;1277;p7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8" name="Google Shape;1278;p7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9" name="Google Shape;1279;p7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0" name="Google Shape;1280;p7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1" name="Google Shape;1281;p7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1282"/>
        <p:cNvGrpSpPr/>
        <p:nvPr/>
      </p:nvGrpSpPr>
      <p:grpSpPr>
        <a:xfrm>
          <a:off x="0" y="0"/>
          <a:ext cx="0" cy="0"/>
          <a:chOff x="0" y="0"/>
          <a:chExt cx="0" cy="0"/>
        </a:xfrm>
      </p:grpSpPr>
      <p:sp>
        <p:nvSpPr>
          <p:cNvPr id="1283" name="Google Shape;1283;p7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5" name="Google Shape;1285;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86" name="Google Shape;1286;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88" name="Google Shape;128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89" name="Google Shape;1289;p75"/>
          <p:cNvGrpSpPr/>
          <p:nvPr/>
        </p:nvGrpSpPr>
        <p:grpSpPr>
          <a:xfrm>
            <a:off x="457200" y="1237825"/>
            <a:ext cx="776900" cy="486300"/>
            <a:chOff x="457200" y="1466425"/>
            <a:chExt cx="776900" cy="486300"/>
          </a:xfrm>
        </p:grpSpPr>
        <p:sp>
          <p:nvSpPr>
            <p:cNvPr id="1290" name="Google Shape;1290;p7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01</a:t>
              </a:r>
              <a:endParaRPr sz="3000">
                <a:solidFill>
                  <a:srgbClr val="FFFFFF"/>
                </a:solidFill>
                <a:latin typeface="Roboto"/>
                <a:ea typeface="Roboto"/>
                <a:cs typeface="Roboto"/>
                <a:sym typeface="Roboto"/>
              </a:endParaRPr>
            </a:p>
          </p:txBody>
        </p:sp>
        <p:sp>
          <p:nvSpPr>
            <p:cNvPr id="1291" name="Google Shape;1291;p7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7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93" name="Google Shape;1293;p7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4" name="Google Shape;1294;p75"/>
          <p:cNvGrpSpPr/>
          <p:nvPr/>
        </p:nvGrpSpPr>
        <p:grpSpPr>
          <a:xfrm>
            <a:off x="457200" y="1828900"/>
            <a:ext cx="776900" cy="486300"/>
            <a:chOff x="457200" y="1466425"/>
            <a:chExt cx="776900" cy="486300"/>
          </a:xfrm>
        </p:grpSpPr>
        <p:sp>
          <p:nvSpPr>
            <p:cNvPr id="1295" name="Google Shape;1295;p7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1296" name="Google Shape;1296;p7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7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8" name="Google Shape;1298;p75"/>
          <p:cNvGrpSpPr/>
          <p:nvPr/>
        </p:nvGrpSpPr>
        <p:grpSpPr>
          <a:xfrm>
            <a:off x="457200" y="2419975"/>
            <a:ext cx="776900" cy="486300"/>
            <a:chOff x="457200" y="1466425"/>
            <a:chExt cx="776900" cy="486300"/>
          </a:xfrm>
        </p:grpSpPr>
        <p:sp>
          <p:nvSpPr>
            <p:cNvPr id="1299" name="Google Shape;12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300" name="Google Shape;13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7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75"/>
          <p:cNvGrpSpPr/>
          <p:nvPr/>
        </p:nvGrpSpPr>
        <p:grpSpPr>
          <a:xfrm>
            <a:off x="457200" y="3011050"/>
            <a:ext cx="776900" cy="486300"/>
            <a:chOff x="457200" y="1466425"/>
            <a:chExt cx="776900" cy="486300"/>
          </a:xfrm>
        </p:grpSpPr>
        <p:sp>
          <p:nvSpPr>
            <p:cNvPr id="1303" name="Google Shape;1303;p7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304" name="Google Shape;1304;p7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 name="Google Shape;1305;p7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6" name="Google Shape;1306;p75"/>
          <p:cNvGrpSpPr/>
          <p:nvPr/>
        </p:nvGrpSpPr>
        <p:grpSpPr>
          <a:xfrm>
            <a:off x="457200" y="3602137"/>
            <a:ext cx="776900" cy="486300"/>
            <a:chOff x="457200" y="1466425"/>
            <a:chExt cx="776900" cy="486300"/>
          </a:xfrm>
        </p:grpSpPr>
        <p:sp>
          <p:nvSpPr>
            <p:cNvPr id="1307" name="Google Shape;1307;p7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1308" name="Google Shape;1308;p7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7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0" name="Google Shape;1310;p75"/>
          <p:cNvGrpSpPr/>
          <p:nvPr/>
        </p:nvGrpSpPr>
        <p:grpSpPr>
          <a:xfrm>
            <a:off x="457200" y="4193262"/>
            <a:ext cx="776900" cy="486300"/>
            <a:chOff x="457200" y="1466425"/>
            <a:chExt cx="776900" cy="486300"/>
          </a:xfrm>
        </p:grpSpPr>
        <p:sp>
          <p:nvSpPr>
            <p:cNvPr id="1311" name="Google Shape;1311;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06</a:t>
              </a:r>
              <a:endParaRPr sz="3000">
                <a:solidFill>
                  <a:srgbClr val="FFFFFF"/>
                </a:solidFill>
                <a:latin typeface="Roboto"/>
                <a:ea typeface="Roboto"/>
                <a:cs typeface="Roboto"/>
                <a:sym typeface="Roboto"/>
              </a:endParaRPr>
            </a:p>
          </p:txBody>
        </p:sp>
        <p:sp>
          <p:nvSpPr>
            <p:cNvPr id="1312" name="Google Shape;1312;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 name="Google Shape;1313;p7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4" name="Google Shape;1314;p7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5" name="Google Shape;1315;p7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6" name="Google Shape;1316;p7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7" name="Google Shape;1317;p7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8" name="Google Shape;1318;p7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1319"/>
        <p:cNvGrpSpPr/>
        <p:nvPr/>
      </p:nvGrpSpPr>
      <p:grpSpPr>
        <a:xfrm>
          <a:off x="0" y="0"/>
          <a:ext cx="0" cy="0"/>
          <a:chOff x="0" y="0"/>
          <a:chExt cx="0" cy="0"/>
        </a:xfrm>
      </p:grpSpPr>
      <p:sp>
        <p:nvSpPr>
          <p:cNvPr id="1320" name="Google Shape;1320;p7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22" name="Google Shape;1322;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323" name="Google Shape;1323;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24" name="Google Shape;132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25" name="Google Shape;132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326" name="Google Shape;1326;p76"/>
          <p:cNvGrpSpPr/>
          <p:nvPr/>
        </p:nvGrpSpPr>
        <p:grpSpPr>
          <a:xfrm>
            <a:off x="457222" y="1149803"/>
            <a:ext cx="713194" cy="446423"/>
            <a:chOff x="457200" y="1466425"/>
            <a:chExt cx="776900" cy="486300"/>
          </a:xfrm>
        </p:grpSpPr>
        <p:sp>
          <p:nvSpPr>
            <p:cNvPr id="1327" name="Google Shape;132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01</a:t>
              </a:r>
              <a:endParaRPr sz="2600">
                <a:solidFill>
                  <a:srgbClr val="FFFFFF"/>
                </a:solidFill>
                <a:latin typeface="Roboto"/>
                <a:ea typeface="Roboto"/>
                <a:cs typeface="Roboto"/>
                <a:sym typeface="Roboto"/>
              </a:endParaRPr>
            </a:p>
          </p:txBody>
        </p:sp>
        <p:sp>
          <p:nvSpPr>
            <p:cNvPr id="1328" name="Google Shape;132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7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30" name="Google Shape;1330;p7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76"/>
          <p:cNvGrpSpPr/>
          <p:nvPr/>
        </p:nvGrpSpPr>
        <p:grpSpPr>
          <a:xfrm>
            <a:off x="457222" y="1672428"/>
            <a:ext cx="713194" cy="446423"/>
            <a:chOff x="457200" y="1466425"/>
            <a:chExt cx="776900" cy="486300"/>
          </a:xfrm>
        </p:grpSpPr>
        <p:sp>
          <p:nvSpPr>
            <p:cNvPr id="1332" name="Google Shape;1332;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02</a:t>
              </a:r>
              <a:endParaRPr sz="2600">
                <a:solidFill>
                  <a:srgbClr val="FFFFFF"/>
                </a:solidFill>
                <a:latin typeface="Roboto"/>
                <a:ea typeface="Roboto"/>
                <a:cs typeface="Roboto"/>
                <a:sym typeface="Roboto"/>
              </a:endParaRPr>
            </a:p>
          </p:txBody>
        </p:sp>
        <p:sp>
          <p:nvSpPr>
            <p:cNvPr id="1333" name="Google Shape;1333;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7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35" name="Google Shape;1335;p7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76"/>
          <p:cNvGrpSpPr/>
          <p:nvPr/>
        </p:nvGrpSpPr>
        <p:grpSpPr>
          <a:xfrm>
            <a:off x="457197" y="2195578"/>
            <a:ext cx="713194" cy="446423"/>
            <a:chOff x="457200" y="1466425"/>
            <a:chExt cx="776900" cy="486300"/>
          </a:xfrm>
        </p:grpSpPr>
        <p:sp>
          <p:nvSpPr>
            <p:cNvPr id="1337" name="Google Shape;133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03</a:t>
              </a:r>
              <a:endParaRPr sz="2600">
                <a:solidFill>
                  <a:srgbClr val="FFFFFF"/>
                </a:solidFill>
                <a:latin typeface="Roboto"/>
                <a:ea typeface="Roboto"/>
                <a:cs typeface="Roboto"/>
                <a:sym typeface="Roboto"/>
              </a:endParaRPr>
            </a:p>
          </p:txBody>
        </p:sp>
        <p:sp>
          <p:nvSpPr>
            <p:cNvPr id="1338" name="Google Shape;133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40" name="Google Shape;1340;p7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76"/>
          <p:cNvGrpSpPr/>
          <p:nvPr/>
        </p:nvGrpSpPr>
        <p:grpSpPr>
          <a:xfrm>
            <a:off x="457197" y="2718203"/>
            <a:ext cx="713194" cy="446423"/>
            <a:chOff x="457200" y="1466425"/>
            <a:chExt cx="776900" cy="486300"/>
          </a:xfrm>
        </p:grpSpPr>
        <p:sp>
          <p:nvSpPr>
            <p:cNvPr id="1342" name="Google Shape;1342;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04</a:t>
              </a:r>
              <a:endParaRPr sz="2600">
                <a:solidFill>
                  <a:srgbClr val="FFFFFF"/>
                </a:solidFill>
                <a:latin typeface="Roboto"/>
                <a:ea typeface="Roboto"/>
                <a:cs typeface="Roboto"/>
                <a:sym typeface="Roboto"/>
              </a:endParaRPr>
            </a:p>
          </p:txBody>
        </p:sp>
        <p:sp>
          <p:nvSpPr>
            <p:cNvPr id="1343" name="Google Shape;1343;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7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45" name="Google Shape;1345;p7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6"/>
          <p:cNvGrpSpPr/>
          <p:nvPr/>
        </p:nvGrpSpPr>
        <p:grpSpPr>
          <a:xfrm>
            <a:off x="457222" y="3240828"/>
            <a:ext cx="713194" cy="446423"/>
            <a:chOff x="457200" y="1466425"/>
            <a:chExt cx="776900" cy="486300"/>
          </a:xfrm>
        </p:grpSpPr>
        <p:sp>
          <p:nvSpPr>
            <p:cNvPr id="1347" name="Google Shape;134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05</a:t>
              </a:r>
              <a:endParaRPr sz="2600">
                <a:solidFill>
                  <a:srgbClr val="FFFFFF"/>
                </a:solidFill>
                <a:latin typeface="Roboto"/>
                <a:ea typeface="Roboto"/>
                <a:cs typeface="Roboto"/>
                <a:sym typeface="Roboto"/>
              </a:endParaRPr>
            </a:p>
          </p:txBody>
        </p:sp>
        <p:sp>
          <p:nvSpPr>
            <p:cNvPr id="1348" name="Google Shape;134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50" name="Google Shape;1350;p7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6"/>
          <p:cNvGrpSpPr/>
          <p:nvPr/>
        </p:nvGrpSpPr>
        <p:grpSpPr>
          <a:xfrm>
            <a:off x="457222" y="3763453"/>
            <a:ext cx="713194" cy="446423"/>
            <a:chOff x="457200" y="1466425"/>
            <a:chExt cx="776900" cy="486300"/>
          </a:xfrm>
        </p:grpSpPr>
        <p:sp>
          <p:nvSpPr>
            <p:cNvPr id="1352" name="Google Shape;1352;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06</a:t>
              </a:r>
              <a:endParaRPr sz="2600">
                <a:solidFill>
                  <a:srgbClr val="FFFFFF"/>
                </a:solidFill>
                <a:latin typeface="Roboto"/>
                <a:ea typeface="Roboto"/>
                <a:cs typeface="Roboto"/>
                <a:sym typeface="Roboto"/>
              </a:endParaRPr>
            </a:p>
          </p:txBody>
        </p:sp>
        <p:sp>
          <p:nvSpPr>
            <p:cNvPr id="1353" name="Google Shape;1353;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55" name="Google Shape;1355;p7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6"/>
          <p:cNvGrpSpPr/>
          <p:nvPr/>
        </p:nvGrpSpPr>
        <p:grpSpPr>
          <a:xfrm>
            <a:off x="457222" y="4311603"/>
            <a:ext cx="713194" cy="446423"/>
            <a:chOff x="457200" y="1466425"/>
            <a:chExt cx="776900" cy="486300"/>
          </a:xfrm>
        </p:grpSpPr>
        <p:sp>
          <p:nvSpPr>
            <p:cNvPr id="1357" name="Google Shape;135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07</a:t>
              </a:r>
              <a:endParaRPr sz="2600">
                <a:solidFill>
                  <a:srgbClr val="FFFFFF"/>
                </a:solidFill>
                <a:latin typeface="Roboto"/>
                <a:ea typeface="Roboto"/>
                <a:cs typeface="Roboto"/>
                <a:sym typeface="Roboto"/>
              </a:endParaRPr>
            </a:p>
          </p:txBody>
        </p:sp>
        <p:sp>
          <p:nvSpPr>
            <p:cNvPr id="1358" name="Google Shape;135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0" name="Google Shape;1360;p7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1361"/>
        <p:cNvGrpSpPr/>
        <p:nvPr/>
      </p:nvGrpSpPr>
      <p:grpSpPr>
        <a:xfrm>
          <a:off x="0" y="0"/>
          <a:ext cx="0" cy="0"/>
          <a:chOff x="0" y="0"/>
          <a:chExt cx="0" cy="0"/>
        </a:xfrm>
      </p:grpSpPr>
      <p:sp>
        <p:nvSpPr>
          <p:cNvPr id="1362" name="Google Shape;1362;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3" name="Google Shape;1363;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364" name="Google Shape;1364;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65" name="Google Shape;1365;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66" name="Google Shape;1366;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7" name="Google Shape;1367;p7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7"/>
          <p:cNvGrpSpPr/>
          <p:nvPr/>
        </p:nvGrpSpPr>
        <p:grpSpPr>
          <a:xfrm>
            <a:off x="457427" y="3873038"/>
            <a:ext cx="602564" cy="377174"/>
            <a:chOff x="457200" y="1466425"/>
            <a:chExt cx="776900" cy="486300"/>
          </a:xfrm>
        </p:grpSpPr>
        <p:sp>
          <p:nvSpPr>
            <p:cNvPr id="1369" name="Google Shape;136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07</a:t>
              </a:r>
              <a:endParaRPr sz="2000">
                <a:solidFill>
                  <a:srgbClr val="FFFFFF"/>
                </a:solidFill>
                <a:latin typeface="Roboto"/>
                <a:ea typeface="Roboto"/>
                <a:cs typeface="Roboto"/>
                <a:sym typeface="Roboto"/>
              </a:endParaRPr>
            </a:p>
          </p:txBody>
        </p:sp>
        <p:sp>
          <p:nvSpPr>
            <p:cNvPr id="1370" name="Google Shape;137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7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72" name="Google Shape;1372;p7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77"/>
          <p:cNvGrpSpPr/>
          <p:nvPr/>
        </p:nvGrpSpPr>
        <p:grpSpPr>
          <a:xfrm>
            <a:off x="457315" y="4311142"/>
            <a:ext cx="602564" cy="377174"/>
            <a:chOff x="457200" y="1466425"/>
            <a:chExt cx="776900" cy="486300"/>
          </a:xfrm>
        </p:grpSpPr>
        <p:sp>
          <p:nvSpPr>
            <p:cNvPr id="1374" name="Google Shape;137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08</a:t>
              </a:r>
              <a:endParaRPr sz="2000">
                <a:solidFill>
                  <a:srgbClr val="FFFFFF"/>
                </a:solidFill>
                <a:latin typeface="Roboto"/>
                <a:ea typeface="Roboto"/>
                <a:cs typeface="Roboto"/>
                <a:sym typeface="Roboto"/>
              </a:endParaRPr>
            </a:p>
          </p:txBody>
        </p:sp>
        <p:sp>
          <p:nvSpPr>
            <p:cNvPr id="1375" name="Google Shape;137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7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77" name="Google Shape;1377;p7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77"/>
          <p:cNvGrpSpPr/>
          <p:nvPr/>
        </p:nvGrpSpPr>
        <p:grpSpPr>
          <a:xfrm>
            <a:off x="457377" y="2996663"/>
            <a:ext cx="602564" cy="377174"/>
            <a:chOff x="457200" y="1466425"/>
            <a:chExt cx="776900" cy="486300"/>
          </a:xfrm>
        </p:grpSpPr>
        <p:sp>
          <p:nvSpPr>
            <p:cNvPr id="1379" name="Google Shape;137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05</a:t>
              </a:r>
              <a:endParaRPr sz="2000">
                <a:solidFill>
                  <a:srgbClr val="FFFFFF"/>
                </a:solidFill>
                <a:latin typeface="Roboto"/>
                <a:ea typeface="Roboto"/>
                <a:cs typeface="Roboto"/>
                <a:sym typeface="Roboto"/>
              </a:endParaRPr>
            </a:p>
          </p:txBody>
        </p:sp>
        <p:sp>
          <p:nvSpPr>
            <p:cNvPr id="1380" name="Google Shape;138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7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82" name="Google Shape;1382;p7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7"/>
          <p:cNvGrpSpPr/>
          <p:nvPr/>
        </p:nvGrpSpPr>
        <p:grpSpPr>
          <a:xfrm>
            <a:off x="457265" y="3434767"/>
            <a:ext cx="602564" cy="377174"/>
            <a:chOff x="457200" y="1466425"/>
            <a:chExt cx="776900" cy="486300"/>
          </a:xfrm>
        </p:grpSpPr>
        <p:sp>
          <p:nvSpPr>
            <p:cNvPr id="1384" name="Google Shape;138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06</a:t>
              </a:r>
              <a:endParaRPr sz="2000">
                <a:solidFill>
                  <a:srgbClr val="FFFFFF"/>
                </a:solidFill>
                <a:latin typeface="Roboto"/>
                <a:ea typeface="Roboto"/>
                <a:cs typeface="Roboto"/>
                <a:sym typeface="Roboto"/>
              </a:endParaRPr>
            </a:p>
          </p:txBody>
        </p:sp>
        <p:sp>
          <p:nvSpPr>
            <p:cNvPr id="1385" name="Google Shape;138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7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87" name="Google Shape;1387;p7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77"/>
          <p:cNvGrpSpPr/>
          <p:nvPr/>
        </p:nvGrpSpPr>
        <p:grpSpPr>
          <a:xfrm>
            <a:off x="457402" y="2135288"/>
            <a:ext cx="602564" cy="377174"/>
            <a:chOff x="457200" y="1466425"/>
            <a:chExt cx="776900" cy="486300"/>
          </a:xfrm>
        </p:grpSpPr>
        <p:sp>
          <p:nvSpPr>
            <p:cNvPr id="1389" name="Google Shape;138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03</a:t>
              </a:r>
              <a:endParaRPr sz="2000">
                <a:solidFill>
                  <a:srgbClr val="FFFFFF"/>
                </a:solidFill>
                <a:latin typeface="Roboto"/>
                <a:ea typeface="Roboto"/>
                <a:cs typeface="Roboto"/>
                <a:sym typeface="Roboto"/>
              </a:endParaRPr>
            </a:p>
          </p:txBody>
        </p:sp>
        <p:sp>
          <p:nvSpPr>
            <p:cNvPr id="1390" name="Google Shape;139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7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92" name="Google Shape;1392;p7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7"/>
          <p:cNvGrpSpPr/>
          <p:nvPr/>
        </p:nvGrpSpPr>
        <p:grpSpPr>
          <a:xfrm>
            <a:off x="457290" y="2573392"/>
            <a:ext cx="602564" cy="377174"/>
            <a:chOff x="457200" y="1466425"/>
            <a:chExt cx="776900" cy="486300"/>
          </a:xfrm>
        </p:grpSpPr>
        <p:sp>
          <p:nvSpPr>
            <p:cNvPr id="1394" name="Google Shape;139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04</a:t>
              </a:r>
              <a:endParaRPr sz="2000">
                <a:solidFill>
                  <a:srgbClr val="FFFFFF"/>
                </a:solidFill>
                <a:latin typeface="Roboto"/>
                <a:ea typeface="Roboto"/>
                <a:cs typeface="Roboto"/>
                <a:sym typeface="Roboto"/>
              </a:endParaRPr>
            </a:p>
          </p:txBody>
        </p:sp>
        <p:sp>
          <p:nvSpPr>
            <p:cNvPr id="1395" name="Google Shape;139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97" name="Google Shape;1397;p7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7"/>
          <p:cNvGrpSpPr/>
          <p:nvPr/>
        </p:nvGrpSpPr>
        <p:grpSpPr>
          <a:xfrm>
            <a:off x="457352" y="1258913"/>
            <a:ext cx="602564" cy="377174"/>
            <a:chOff x="457200" y="1466425"/>
            <a:chExt cx="776900" cy="486300"/>
          </a:xfrm>
        </p:grpSpPr>
        <p:sp>
          <p:nvSpPr>
            <p:cNvPr id="1399" name="Google Shape;139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01</a:t>
              </a:r>
              <a:endParaRPr sz="2000">
                <a:solidFill>
                  <a:srgbClr val="FFFFFF"/>
                </a:solidFill>
                <a:latin typeface="Roboto"/>
                <a:ea typeface="Roboto"/>
                <a:cs typeface="Roboto"/>
                <a:sym typeface="Roboto"/>
              </a:endParaRPr>
            </a:p>
          </p:txBody>
        </p:sp>
        <p:sp>
          <p:nvSpPr>
            <p:cNvPr id="1400" name="Google Shape;140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02" name="Google Shape;1402;p7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7"/>
          <p:cNvGrpSpPr/>
          <p:nvPr/>
        </p:nvGrpSpPr>
        <p:grpSpPr>
          <a:xfrm>
            <a:off x="457240" y="1697017"/>
            <a:ext cx="602564" cy="377174"/>
            <a:chOff x="457200" y="1466425"/>
            <a:chExt cx="776900" cy="486300"/>
          </a:xfrm>
        </p:grpSpPr>
        <p:sp>
          <p:nvSpPr>
            <p:cNvPr id="1404" name="Google Shape;140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02</a:t>
              </a:r>
              <a:endParaRPr sz="2000">
                <a:solidFill>
                  <a:srgbClr val="FFFFFF"/>
                </a:solidFill>
                <a:latin typeface="Roboto"/>
                <a:ea typeface="Roboto"/>
                <a:cs typeface="Roboto"/>
                <a:sym typeface="Roboto"/>
              </a:endParaRPr>
            </a:p>
          </p:txBody>
        </p:sp>
        <p:sp>
          <p:nvSpPr>
            <p:cNvPr id="1405" name="Google Shape;140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07" name="Google Shape;1407;p7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1408"/>
        <p:cNvGrpSpPr/>
        <p:nvPr/>
      </p:nvGrpSpPr>
      <p:grpSpPr>
        <a:xfrm>
          <a:off x="0" y="0"/>
          <a:ext cx="0" cy="0"/>
          <a:chOff x="0" y="0"/>
          <a:chExt cx="0" cy="0"/>
        </a:xfrm>
      </p:grpSpPr>
      <p:sp>
        <p:nvSpPr>
          <p:cNvPr id="1409" name="Google Shape;1409;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0" name="Google Shape;1410;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11" name="Google Shape;1411;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4" name="Google Shape;1414;p7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78"/>
          <p:cNvGrpSpPr/>
          <p:nvPr/>
        </p:nvGrpSpPr>
        <p:grpSpPr>
          <a:xfrm>
            <a:off x="457427" y="3873038"/>
            <a:ext cx="602564" cy="377174"/>
            <a:chOff x="457200" y="1466425"/>
            <a:chExt cx="776900" cy="486300"/>
          </a:xfrm>
        </p:grpSpPr>
        <p:sp>
          <p:nvSpPr>
            <p:cNvPr id="1416" name="Google Shape;1416;p7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07</a:t>
              </a:r>
              <a:endParaRPr sz="2000">
                <a:solidFill>
                  <a:srgbClr val="FFFFFF"/>
                </a:solidFill>
                <a:latin typeface="Roboto"/>
                <a:ea typeface="Roboto"/>
                <a:cs typeface="Roboto"/>
                <a:sym typeface="Roboto"/>
              </a:endParaRPr>
            </a:p>
          </p:txBody>
        </p:sp>
        <p:sp>
          <p:nvSpPr>
            <p:cNvPr id="1417" name="Google Shape;1417;p7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7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9" name="Google Shape;1419;p7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78"/>
          <p:cNvGrpSpPr/>
          <p:nvPr/>
        </p:nvGrpSpPr>
        <p:grpSpPr>
          <a:xfrm>
            <a:off x="457315" y="4311142"/>
            <a:ext cx="602564" cy="377174"/>
            <a:chOff x="457200" y="1466425"/>
            <a:chExt cx="776900" cy="486300"/>
          </a:xfrm>
        </p:grpSpPr>
        <p:sp>
          <p:nvSpPr>
            <p:cNvPr id="1421" name="Google Shape;1421;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08</a:t>
              </a:r>
              <a:endParaRPr sz="2000">
                <a:solidFill>
                  <a:srgbClr val="FFFFFF"/>
                </a:solidFill>
                <a:latin typeface="Roboto"/>
                <a:ea typeface="Roboto"/>
                <a:cs typeface="Roboto"/>
                <a:sym typeface="Roboto"/>
              </a:endParaRPr>
            </a:p>
          </p:txBody>
        </p:sp>
        <p:sp>
          <p:nvSpPr>
            <p:cNvPr id="1422" name="Google Shape;1422;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24" name="Google Shape;1424;p7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78"/>
          <p:cNvGrpSpPr/>
          <p:nvPr/>
        </p:nvGrpSpPr>
        <p:grpSpPr>
          <a:xfrm>
            <a:off x="457377" y="2996663"/>
            <a:ext cx="602564" cy="377174"/>
            <a:chOff x="457200" y="1466425"/>
            <a:chExt cx="776900" cy="486300"/>
          </a:xfrm>
        </p:grpSpPr>
        <p:sp>
          <p:nvSpPr>
            <p:cNvPr id="1426" name="Google Shape;1426;p7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05</a:t>
              </a:r>
              <a:endParaRPr sz="2000">
                <a:solidFill>
                  <a:srgbClr val="FFFFFF"/>
                </a:solidFill>
                <a:latin typeface="Roboto"/>
                <a:ea typeface="Roboto"/>
                <a:cs typeface="Roboto"/>
                <a:sym typeface="Roboto"/>
              </a:endParaRPr>
            </a:p>
          </p:txBody>
        </p:sp>
        <p:sp>
          <p:nvSpPr>
            <p:cNvPr id="1427" name="Google Shape;1427;p7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7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29" name="Google Shape;1429;p7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8"/>
          <p:cNvGrpSpPr/>
          <p:nvPr/>
        </p:nvGrpSpPr>
        <p:grpSpPr>
          <a:xfrm>
            <a:off x="457265" y="3434767"/>
            <a:ext cx="602564" cy="377174"/>
            <a:chOff x="457200" y="1466425"/>
            <a:chExt cx="776900" cy="486300"/>
          </a:xfrm>
        </p:grpSpPr>
        <p:sp>
          <p:nvSpPr>
            <p:cNvPr id="1431" name="Google Shape;1431;p7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06</a:t>
              </a:r>
              <a:endParaRPr sz="2000">
                <a:solidFill>
                  <a:srgbClr val="FFFFFF"/>
                </a:solidFill>
                <a:latin typeface="Roboto"/>
                <a:ea typeface="Roboto"/>
                <a:cs typeface="Roboto"/>
                <a:sym typeface="Roboto"/>
              </a:endParaRPr>
            </a:p>
          </p:txBody>
        </p:sp>
        <p:sp>
          <p:nvSpPr>
            <p:cNvPr id="1432" name="Google Shape;1432;p7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7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34" name="Google Shape;1434;p7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78"/>
          <p:cNvGrpSpPr/>
          <p:nvPr/>
        </p:nvGrpSpPr>
        <p:grpSpPr>
          <a:xfrm>
            <a:off x="457402" y="2135288"/>
            <a:ext cx="602564" cy="377174"/>
            <a:chOff x="457200" y="1466425"/>
            <a:chExt cx="776900" cy="486300"/>
          </a:xfrm>
        </p:grpSpPr>
        <p:sp>
          <p:nvSpPr>
            <p:cNvPr id="1436" name="Google Shape;1436;p7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03</a:t>
              </a:r>
              <a:endParaRPr sz="2000">
                <a:solidFill>
                  <a:srgbClr val="FFFFFF"/>
                </a:solidFill>
                <a:latin typeface="Roboto"/>
                <a:ea typeface="Roboto"/>
                <a:cs typeface="Roboto"/>
                <a:sym typeface="Roboto"/>
              </a:endParaRPr>
            </a:p>
          </p:txBody>
        </p:sp>
        <p:sp>
          <p:nvSpPr>
            <p:cNvPr id="1437" name="Google Shape;1437;p7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7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39" name="Google Shape;1439;p7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0" name="Google Shape;1440;p78"/>
          <p:cNvGrpSpPr/>
          <p:nvPr/>
        </p:nvGrpSpPr>
        <p:grpSpPr>
          <a:xfrm>
            <a:off x="457290" y="2573392"/>
            <a:ext cx="602564" cy="377174"/>
            <a:chOff x="457200" y="1466425"/>
            <a:chExt cx="776900" cy="486300"/>
          </a:xfrm>
        </p:grpSpPr>
        <p:sp>
          <p:nvSpPr>
            <p:cNvPr id="1441" name="Google Shape;1441;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04</a:t>
              </a:r>
              <a:endParaRPr sz="2000">
                <a:solidFill>
                  <a:srgbClr val="FFFFFF"/>
                </a:solidFill>
                <a:latin typeface="Roboto"/>
                <a:ea typeface="Roboto"/>
                <a:cs typeface="Roboto"/>
                <a:sym typeface="Roboto"/>
              </a:endParaRPr>
            </a:p>
          </p:txBody>
        </p:sp>
        <p:sp>
          <p:nvSpPr>
            <p:cNvPr id="1442" name="Google Shape;1442;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7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4" name="Google Shape;1444;p7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78"/>
          <p:cNvGrpSpPr/>
          <p:nvPr/>
        </p:nvGrpSpPr>
        <p:grpSpPr>
          <a:xfrm>
            <a:off x="457352" y="1258913"/>
            <a:ext cx="602564" cy="377174"/>
            <a:chOff x="457200" y="1466425"/>
            <a:chExt cx="776900" cy="486300"/>
          </a:xfrm>
        </p:grpSpPr>
        <p:sp>
          <p:nvSpPr>
            <p:cNvPr id="1446" name="Google Shape;1446;p7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01</a:t>
              </a:r>
              <a:endParaRPr sz="2000">
                <a:solidFill>
                  <a:srgbClr val="FFFFFF"/>
                </a:solidFill>
                <a:latin typeface="Roboto"/>
                <a:ea typeface="Roboto"/>
                <a:cs typeface="Roboto"/>
                <a:sym typeface="Roboto"/>
              </a:endParaRPr>
            </a:p>
          </p:txBody>
        </p:sp>
        <p:sp>
          <p:nvSpPr>
            <p:cNvPr id="1447" name="Google Shape;1447;p7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7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9" name="Google Shape;1449;p7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78"/>
          <p:cNvGrpSpPr/>
          <p:nvPr/>
        </p:nvGrpSpPr>
        <p:grpSpPr>
          <a:xfrm>
            <a:off x="457240" y="1697017"/>
            <a:ext cx="602564" cy="377174"/>
            <a:chOff x="457200" y="1466425"/>
            <a:chExt cx="776900" cy="486300"/>
          </a:xfrm>
        </p:grpSpPr>
        <p:sp>
          <p:nvSpPr>
            <p:cNvPr id="1451" name="Google Shape;1451;p7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02</a:t>
              </a:r>
              <a:endParaRPr sz="2000">
                <a:solidFill>
                  <a:srgbClr val="FFFFFF"/>
                </a:solidFill>
                <a:latin typeface="Roboto"/>
                <a:ea typeface="Roboto"/>
                <a:cs typeface="Roboto"/>
                <a:sym typeface="Roboto"/>
              </a:endParaRPr>
            </a:p>
          </p:txBody>
        </p:sp>
        <p:sp>
          <p:nvSpPr>
            <p:cNvPr id="1452" name="Google Shape;1452;p7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7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54" name="Google Shape;1454;p7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455"/>
        <p:cNvGrpSpPr/>
        <p:nvPr/>
      </p:nvGrpSpPr>
      <p:grpSpPr>
        <a:xfrm>
          <a:off x="0" y="0"/>
          <a:ext cx="0" cy="0"/>
          <a:chOff x="0" y="0"/>
          <a:chExt cx="0" cy="0"/>
        </a:xfrm>
      </p:grpSpPr>
      <p:sp>
        <p:nvSpPr>
          <p:cNvPr id="1456" name="Google Shape;1456;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57" name="Google Shape;1457;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58" name="Google Shape;1458;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59" name="Google Shape;1459;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0" name="Google Shape;1460;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61" name="Google Shape;1461;p79"/>
          <p:cNvGrpSpPr/>
          <p:nvPr/>
        </p:nvGrpSpPr>
        <p:grpSpPr>
          <a:xfrm>
            <a:off x="457181" y="1345103"/>
            <a:ext cx="533372" cy="533480"/>
            <a:chOff x="457200" y="1378813"/>
            <a:chExt cx="695400" cy="695450"/>
          </a:xfrm>
        </p:grpSpPr>
        <p:sp>
          <p:nvSpPr>
            <p:cNvPr id="1462" name="Google Shape;1462;p7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01</a:t>
              </a:r>
              <a:endParaRPr sz="2100">
                <a:latin typeface="Roboto"/>
                <a:ea typeface="Roboto"/>
                <a:cs typeface="Roboto"/>
                <a:sym typeface="Roboto"/>
              </a:endParaRPr>
            </a:p>
          </p:txBody>
        </p:sp>
        <p:sp>
          <p:nvSpPr>
            <p:cNvPr id="1463" name="Google Shape;1463;p7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4" name="Google Shape;1464;p7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66" name="Google Shape;1466;p79"/>
          <p:cNvGrpSpPr/>
          <p:nvPr/>
        </p:nvGrpSpPr>
        <p:grpSpPr>
          <a:xfrm>
            <a:off x="3228956" y="1345103"/>
            <a:ext cx="533372" cy="533480"/>
            <a:chOff x="457200" y="1378813"/>
            <a:chExt cx="695400" cy="695450"/>
          </a:xfrm>
        </p:grpSpPr>
        <p:sp>
          <p:nvSpPr>
            <p:cNvPr id="1467" name="Google Shape;1467;p7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02</a:t>
              </a:r>
              <a:endParaRPr sz="2100">
                <a:latin typeface="Roboto"/>
                <a:ea typeface="Roboto"/>
                <a:cs typeface="Roboto"/>
                <a:sym typeface="Roboto"/>
              </a:endParaRPr>
            </a:p>
          </p:txBody>
        </p:sp>
        <p:sp>
          <p:nvSpPr>
            <p:cNvPr id="1468" name="Google Shape;1468;p7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7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71" name="Google Shape;1471;p79"/>
          <p:cNvGrpSpPr/>
          <p:nvPr/>
        </p:nvGrpSpPr>
        <p:grpSpPr>
          <a:xfrm>
            <a:off x="6134081" y="1345853"/>
            <a:ext cx="533372" cy="533480"/>
            <a:chOff x="457200" y="1378813"/>
            <a:chExt cx="695400" cy="695450"/>
          </a:xfrm>
        </p:grpSpPr>
        <p:sp>
          <p:nvSpPr>
            <p:cNvPr id="1472" name="Google Shape;1472;p7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03</a:t>
              </a:r>
              <a:endParaRPr sz="2100">
                <a:latin typeface="Roboto"/>
                <a:ea typeface="Roboto"/>
                <a:cs typeface="Roboto"/>
                <a:sym typeface="Roboto"/>
              </a:endParaRPr>
            </a:p>
          </p:txBody>
        </p:sp>
        <p:sp>
          <p:nvSpPr>
            <p:cNvPr id="1473" name="Google Shape;1473;p7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7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76" name="Google Shape;1476;p7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1477"/>
        <p:cNvGrpSpPr/>
        <p:nvPr/>
      </p:nvGrpSpPr>
      <p:grpSpPr>
        <a:xfrm>
          <a:off x="0" y="0"/>
          <a:ext cx="0" cy="0"/>
          <a:chOff x="0" y="0"/>
          <a:chExt cx="0" cy="0"/>
        </a:xfrm>
      </p:grpSpPr>
      <p:pic>
        <p:nvPicPr>
          <p:cNvPr id="1478" name="Google Shape;1478;p8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79" name="Google Shape;1479;p8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81" name="Google Shape;1481;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82" name="Google Shape;1482;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85" name="Google Shape;1485;p80"/>
          <p:cNvGrpSpPr/>
          <p:nvPr/>
        </p:nvGrpSpPr>
        <p:grpSpPr>
          <a:xfrm>
            <a:off x="457206" y="1421303"/>
            <a:ext cx="533372" cy="533480"/>
            <a:chOff x="457200" y="1378813"/>
            <a:chExt cx="695400" cy="695450"/>
          </a:xfrm>
        </p:grpSpPr>
        <p:sp>
          <p:nvSpPr>
            <p:cNvPr id="1486" name="Google Shape;1486;p8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01</a:t>
              </a:r>
              <a:endParaRPr sz="2100">
                <a:latin typeface="Roboto"/>
                <a:ea typeface="Roboto"/>
                <a:cs typeface="Roboto"/>
                <a:sym typeface="Roboto"/>
              </a:endParaRPr>
            </a:p>
          </p:txBody>
        </p:sp>
        <p:sp>
          <p:nvSpPr>
            <p:cNvPr id="1487" name="Google Shape;1487;p8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8" name="Google Shape;1488;p8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89" name="Google Shape;1489;p8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0" name="Google Shape;1490;p8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1" name="Google Shape;1491;p80"/>
          <p:cNvGrpSpPr/>
          <p:nvPr/>
        </p:nvGrpSpPr>
        <p:grpSpPr>
          <a:xfrm>
            <a:off x="4936306" y="1423553"/>
            <a:ext cx="533372" cy="533480"/>
            <a:chOff x="457200" y="1378813"/>
            <a:chExt cx="695400" cy="695450"/>
          </a:xfrm>
        </p:grpSpPr>
        <p:sp>
          <p:nvSpPr>
            <p:cNvPr id="1492" name="Google Shape;1492;p8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493" name="Google Shape;1493;p8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8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5" name="Google Shape;1495;p8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6" name="Google Shape;1496;p8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1497"/>
        <p:cNvGrpSpPr/>
        <p:nvPr/>
      </p:nvGrpSpPr>
      <p:grpSpPr>
        <a:xfrm>
          <a:off x="0" y="0"/>
          <a:ext cx="0" cy="0"/>
          <a:chOff x="0" y="0"/>
          <a:chExt cx="0" cy="0"/>
        </a:xfrm>
      </p:grpSpPr>
      <p:sp>
        <p:nvSpPr>
          <p:cNvPr id="1498" name="Google Shape;1498;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9" name="Google Shape;1499;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00" name="Google Shape;1500;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01" name="Google Shape;1501;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2" name="Google Shape;1502;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03" name="Google Shape;1503;p8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01</a:t>
            </a:r>
            <a:endParaRPr sz="4800">
              <a:latin typeface="Roboto"/>
              <a:ea typeface="Roboto"/>
              <a:cs typeface="Roboto"/>
              <a:sym typeface="Roboto"/>
            </a:endParaRPr>
          </a:p>
        </p:txBody>
      </p:sp>
      <p:sp>
        <p:nvSpPr>
          <p:cNvPr id="1504" name="Google Shape;1504;p8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02</a:t>
            </a:r>
            <a:endParaRPr sz="4800">
              <a:latin typeface="Roboto"/>
              <a:ea typeface="Roboto"/>
              <a:cs typeface="Roboto"/>
              <a:sym typeface="Roboto"/>
            </a:endParaRPr>
          </a:p>
        </p:txBody>
      </p:sp>
      <p:sp>
        <p:nvSpPr>
          <p:cNvPr id="1509" name="Google Shape;1509;p8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03</a:t>
            </a:r>
            <a:endParaRPr sz="4800">
              <a:latin typeface="Roboto"/>
              <a:ea typeface="Roboto"/>
              <a:cs typeface="Roboto"/>
              <a:sym typeface="Roboto"/>
            </a:endParaRPr>
          </a:p>
        </p:txBody>
      </p:sp>
      <p:sp>
        <p:nvSpPr>
          <p:cNvPr id="1510" name="Google Shape;1510;p8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04</a:t>
            </a:r>
            <a:endParaRPr sz="4800">
              <a:latin typeface="Roboto"/>
              <a:ea typeface="Roboto"/>
              <a:cs typeface="Roboto"/>
              <a:sym typeface="Roboto"/>
            </a:endParaRPr>
          </a:p>
        </p:txBody>
      </p:sp>
      <p:sp>
        <p:nvSpPr>
          <p:cNvPr id="1515" name="Google Shape;1515;p8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05</a:t>
            </a:r>
            <a:endParaRPr sz="4800">
              <a:latin typeface="Roboto"/>
              <a:ea typeface="Roboto"/>
              <a:cs typeface="Roboto"/>
              <a:sym typeface="Roboto"/>
            </a:endParaRPr>
          </a:p>
        </p:txBody>
      </p:sp>
      <p:sp>
        <p:nvSpPr>
          <p:cNvPr id="1516" name="Google Shape;1516;p8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19" name="Google Shape;1519;p8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1520" name="Google Shape;1520;p8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1" name="Google Shape;1521;p8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2" name="Google Shape;1522;p8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3" name="Google Shape;1523;p8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1524"/>
        <p:cNvGrpSpPr/>
        <p:nvPr/>
      </p:nvGrpSpPr>
      <p:grpSpPr>
        <a:xfrm>
          <a:off x="0" y="0"/>
          <a:ext cx="0" cy="0"/>
          <a:chOff x="0" y="0"/>
          <a:chExt cx="0" cy="0"/>
        </a:xfrm>
      </p:grpSpPr>
      <p:sp>
        <p:nvSpPr>
          <p:cNvPr id="1525" name="Google Shape;1525;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7" name="Google Shape;1527;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28" name="Google Shape;1528;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29" name="Google Shape;152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0" name="Google Shape;153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1" name="Google Shape;153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2" name="Google Shape;153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6" name="Google Shape;153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7" name="Google Shape;153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38" name="Google Shape;1538;p8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9" name="Google Shape;1539;p8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40" name="Google Shape;1540;p8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41" name="Google Shape;1541;p8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1542" name="Google Shape;1542;p8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1543"/>
        <p:cNvGrpSpPr/>
        <p:nvPr/>
      </p:nvGrpSpPr>
      <p:grpSpPr>
        <a:xfrm>
          <a:off x="0" y="0"/>
          <a:ext cx="0" cy="0"/>
          <a:chOff x="0" y="0"/>
          <a:chExt cx="0" cy="0"/>
        </a:xfrm>
      </p:grpSpPr>
      <p:sp>
        <p:nvSpPr>
          <p:cNvPr id="1544" name="Google Shape;1544;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46" name="Google Shape;1546;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47" name="Google Shape;1547;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9" name="Google Shape;154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0" name="Google Shape;155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1" name="Google Shape;155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5" name="Google Shape;155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6" name="Google Shape;155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57" name="Google Shape;1557;p8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58" name="Google Shape;1558;p8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59" name="Google Shape;1559;p8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60" name="Google Shape;1560;p8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1561" name="Google Shape;1561;p8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1562"/>
        <p:cNvGrpSpPr/>
        <p:nvPr/>
      </p:nvGrpSpPr>
      <p:grpSpPr>
        <a:xfrm>
          <a:off x="0" y="0"/>
          <a:ext cx="0" cy="0"/>
          <a:chOff x="0" y="0"/>
          <a:chExt cx="0" cy="0"/>
        </a:xfrm>
      </p:grpSpPr>
      <p:sp>
        <p:nvSpPr>
          <p:cNvPr id="1563" name="Google Shape;1563;p8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5" name="Google Shape;1565;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66" name="Google Shape;1566;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67" name="Google Shape;156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8" name="Google Shape;156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9" name="Google Shape;1569;p8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0" name="Google Shape;1570;p8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4" name="Google Shape;1574;p8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5" name="Google Shape;1575;p8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76" name="Google Shape;1576;p8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77" name="Google Shape;1577;p8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78" name="Google Shape;1578;p8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79" name="Google Shape;1579;p8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
        <p:nvSpPr>
          <p:cNvPr id="1580" name="Google Shape;1580;p8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1581"/>
        <p:cNvGrpSpPr/>
        <p:nvPr/>
      </p:nvGrpSpPr>
      <p:grpSpPr>
        <a:xfrm>
          <a:off x="0" y="0"/>
          <a:ext cx="0" cy="0"/>
          <a:chOff x="0" y="0"/>
          <a:chExt cx="0" cy="0"/>
        </a:xfrm>
      </p:grpSpPr>
      <p:sp>
        <p:nvSpPr>
          <p:cNvPr id="1582" name="Google Shape;1582;p8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4" name="Google Shape;158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85" name="Google Shape;158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86" name="Google Shape;1586;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7" name="Google Shape;1587;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8" name="Google Shape;1588;p8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9" name="Google Shape;1589;p8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93" name="Google Shape;1593;p8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94" name="Google Shape;1594;p8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95" name="Google Shape;1595;p8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96" name="Google Shape;1596;p8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97" name="Google Shape;1597;p8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98" name="Google Shape;1598;p8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
        <p:nvSpPr>
          <p:cNvPr id="1599" name="Google Shape;1599;p8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1600"/>
        <p:cNvGrpSpPr/>
        <p:nvPr/>
      </p:nvGrpSpPr>
      <p:grpSpPr>
        <a:xfrm>
          <a:off x="0" y="0"/>
          <a:ext cx="0" cy="0"/>
          <a:chOff x="0" y="0"/>
          <a:chExt cx="0" cy="0"/>
        </a:xfrm>
      </p:grpSpPr>
      <p:sp>
        <p:nvSpPr>
          <p:cNvPr id="1601" name="Google Shape;1601;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3" name="Google Shape;1603;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04" name="Google Shape;1604;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05" name="Google Shape;1605;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7" name="Google Shape;1607;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8" name="Google Shape;1608;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2" name="Google Shape;1612;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3" name="Google Shape;1613;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4" name="Google Shape;1614;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16" name="Google Shape;1616;p8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18" name="Google Shape;1618;p8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20" name="Google Shape;1620;p8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1621" name="Google Shape;1621;p8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1622"/>
        <p:cNvGrpSpPr/>
        <p:nvPr/>
      </p:nvGrpSpPr>
      <p:grpSpPr>
        <a:xfrm>
          <a:off x="0" y="0"/>
          <a:ext cx="0" cy="0"/>
          <a:chOff x="0" y="0"/>
          <a:chExt cx="0" cy="0"/>
        </a:xfrm>
      </p:grpSpPr>
      <p:sp>
        <p:nvSpPr>
          <p:cNvPr id="1623" name="Google Shape;1623;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5" name="Google Shape;1625;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26" name="Google Shape;1626;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9" name="Google Shape;1629;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0" name="Google Shape;1630;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4" name="Google Shape;1634;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5" name="Google Shape;1635;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6" name="Google Shape;1636;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38" name="Google Shape;1638;p8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39" name="Google Shape;1639;p8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40" name="Google Shape;1640;p8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41" name="Google Shape;1641;p8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42" name="Google Shape;1642;p8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1643" name="Google Shape;1643;p8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1644"/>
        <p:cNvGrpSpPr/>
        <p:nvPr/>
      </p:nvGrpSpPr>
      <p:grpSpPr>
        <a:xfrm>
          <a:off x="0" y="0"/>
          <a:ext cx="0" cy="0"/>
          <a:chOff x="0" y="0"/>
          <a:chExt cx="0" cy="0"/>
        </a:xfrm>
      </p:grpSpPr>
      <p:sp>
        <p:nvSpPr>
          <p:cNvPr id="1645" name="Google Shape;1645;p8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47" name="Google Shape;1647;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48" name="Google Shape;1648;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49" name="Google Shape;1649;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1" name="Google Shape;1651;p8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2" name="Google Shape;1652;p8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6" name="Google Shape;1656;p8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7" name="Google Shape;1657;p8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8" name="Google Shape;1658;p8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60" name="Google Shape;1660;p8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61" name="Google Shape;1661;p8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62" name="Google Shape;1662;p8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63" name="Google Shape;1663;p8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64" name="Google Shape;1664;p8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
        <p:nvSpPr>
          <p:cNvPr id="1665" name="Google Shape;1665;p8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1666"/>
        <p:cNvGrpSpPr/>
        <p:nvPr/>
      </p:nvGrpSpPr>
      <p:grpSpPr>
        <a:xfrm>
          <a:off x="0" y="0"/>
          <a:ext cx="0" cy="0"/>
          <a:chOff x="0" y="0"/>
          <a:chExt cx="0" cy="0"/>
        </a:xfrm>
      </p:grpSpPr>
      <p:sp>
        <p:nvSpPr>
          <p:cNvPr id="1667" name="Google Shape;1667;p8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69" name="Google Shape;1669;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70" name="Google Shape;1670;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71" name="Google Shape;167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3" name="Google Shape;1673;p8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4" name="Google Shape;1674;p8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8" name="Google Shape;1678;p8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9" name="Google Shape;1679;p8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80" name="Google Shape;1680;p8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82" name="Google Shape;1682;p8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83" name="Google Shape;1683;p8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84" name="Google Shape;1684;p8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85" name="Google Shape;1685;p8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86" name="Google Shape;1686;p8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
        <p:nvSpPr>
          <p:cNvPr id="1687" name="Google Shape;1687;p8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1688"/>
        <p:cNvGrpSpPr/>
        <p:nvPr/>
      </p:nvGrpSpPr>
      <p:grpSpPr>
        <a:xfrm>
          <a:off x="0" y="0"/>
          <a:ext cx="0" cy="0"/>
          <a:chOff x="0" y="0"/>
          <a:chExt cx="0" cy="0"/>
        </a:xfrm>
      </p:grpSpPr>
      <p:sp>
        <p:nvSpPr>
          <p:cNvPr id="1689" name="Google Shape;1689;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1" name="Google Shape;1691;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92" name="Google Shape;1692;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4" name="Google Shape;1694;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5" name="Google Shape;1695;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6" name="Google Shape;1696;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2" name="Google Shape;1702;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3" name="Google Shape;1703;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4" name="Google Shape;1704;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5" name="Google Shape;1705;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06" name="Google Shape;1706;p9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07" name="Google Shape;1707;p9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708" name="Google Shape;1708;p9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09" name="Google Shape;1709;p9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710" name="Google Shape;1710;p9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1" name="Google Shape;1711;p9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
        <p:nvSpPr>
          <p:cNvPr id="1712" name="Google Shape;1712;p9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1713"/>
        <p:cNvGrpSpPr/>
        <p:nvPr/>
      </p:nvGrpSpPr>
      <p:grpSpPr>
        <a:xfrm>
          <a:off x="0" y="0"/>
          <a:ext cx="0" cy="0"/>
          <a:chOff x="0" y="0"/>
          <a:chExt cx="0" cy="0"/>
        </a:xfrm>
      </p:grpSpPr>
      <p:sp>
        <p:nvSpPr>
          <p:cNvPr id="1714" name="Google Shape;1714;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16" name="Google Shape;1716;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17" name="Google Shape;1717;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18" name="Google Shape;1718;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19" name="Google Shape;1719;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0" name="Google Shape;1720;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1" name="Google Shape;1721;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7" name="Google Shape;1727;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8" name="Google Shape;1728;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9" name="Google Shape;1729;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30" name="Google Shape;1730;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31" name="Google Shape;1731;p9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32" name="Google Shape;1732;p9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33" name="Google Shape;1733;p9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34" name="Google Shape;1734;p9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35" name="Google Shape;1735;p9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36" name="Google Shape;1736;p9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
        <p:nvSpPr>
          <p:cNvPr id="1737" name="Google Shape;1737;p9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1738"/>
        <p:cNvGrpSpPr/>
        <p:nvPr/>
      </p:nvGrpSpPr>
      <p:grpSpPr>
        <a:xfrm>
          <a:off x="0" y="0"/>
          <a:ext cx="0" cy="0"/>
          <a:chOff x="0" y="0"/>
          <a:chExt cx="0" cy="0"/>
        </a:xfrm>
      </p:grpSpPr>
      <p:sp>
        <p:nvSpPr>
          <p:cNvPr id="1739" name="Google Shape;1739;p9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1" name="Google Shape;1741;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42" name="Google Shape;1742;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43" name="Google Shape;1743;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4" name="Google Shape;1744;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5" name="Google Shape;1745;p9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6" name="Google Shape;1746;p9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9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2" name="Google Shape;1752;p9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3" name="Google Shape;1753;p9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4" name="Google Shape;1754;p9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5" name="Google Shape;1755;p9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56" name="Google Shape;1756;p9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57" name="Google Shape;1757;p9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58" name="Google Shape;1758;p9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59" name="Google Shape;1759;p9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60" name="Google Shape;1760;p9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61" name="Google Shape;1761;p9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
        <p:nvSpPr>
          <p:cNvPr id="1762" name="Google Shape;1762;p9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1763"/>
        <p:cNvGrpSpPr/>
        <p:nvPr/>
      </p:nvGrpSpPr>
      <p:grpSpPr>
        <a:xfrm>
          <a:off x="0" y="0"/>
          <a:ext cx="0" cy="0"/>
          <a:chOff x="0" y="0"/>
          <a:chExt cx="0" cy="0"/>
        </a:xfrm>
      </p:grpSpPr>
      <p:sp>
        <p:nvSpPr>
          <p:cNvPr id="1764" name="Google Shape;1764;p9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66" name="Google Shape;1766;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67" name="Google Shape;1767;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68" name="Google Shape;176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latin typeface="Roboto"/>
                <a:ea typeface="Roboto"/>
                <a:cs typeface="Roboto"/>
                <a:sym typeface="Roboto"/>
              </a:defRPr>
            </a:lvl1pPr>
            <a:lvl2pPr lvl="1" algn="r" rtl="0">
              <a:buNone/>
              <a:defRPr sz="600">
                <a:latin typeface="Roboto"/>
                <a:ea typeface="Roboto"/>
                <a:cs typeface="Roboto"/>
                <a:sym typeface="Roboto"/>
              </a:defRPr>
            </a:lvl2pPr>
            <a:lvl3pPr lvl="2" algn="r" rtl="0">
              <a:buNone/>
              <a:defRPr sz="600">
                <a:latin typeface="Roboto"/>
                <a:ea typeface="Roboto"/>
                <a:cs typeface="Roboto"/>
                <a:sym typeface="Roboto"/>
              </a:defRPr>
            </a:lvl3pPr>
            <a:lvl4pPr lvl="3" algn="r" rtl="0">
              <a:buNone/>
              <a:defRPr sz="600">
                <a:latin typeface="Roboto"/>
                <a:ea typeface="Roboto"/>
                <a:cs typeface="Roboto"/>
                <a:sym typeface="Roboto"/>
              </a:defRPr>
            </a:lvl4pPr>
            <a:lvl5pPr lvl="4" algn="r" rtl="0">
              <a:buNone/>
              <a:defRPr sz="600">
                <a:latin typeface="Roboto"/>
                <a:ea typeface="Roboto"/>
                <a:cs typeface="Roboto"/>
                <a:sym typeface="Roboto"/>
              </a:defRPr>
            </a:lvl5pPr>
            <a:lvl6pPr lvl="5" algn="r" rtl="0">
              <a:buNone/>
              <a:defRPr sz="600">
                <a:latin typeface="Roboto"/>
                <a:ea typeface="Roboto"/>
                <a:cs typeface="Roboto"/>
                <a:sym typeface="Roboto"/>
              </a:defRPr>
            </a:lvl6pPr>
            <a:lvl7pPr lvl="6" algn="r" rtl="0">
              <a:buNone/>
              <a:defRPr sz="600">
                <a:latin typeface="Roboto"/>
                <a:ea typeface="Roboto"/>
                <a:cs typeface="Roboto"/>
                <a:sym typeface="Roboto"/>
              </a:defRPr>
            </a:lvl7pPr>
            <a:lvl8pPr lvl="7" algn="r" rtl="0">
              <a:buNone/>
              <a:defRPr sz="600">
                <a:latin typeface="Roboto"/>
                <a:ea typeface="Roboto"/>
                <a:cs typeface="Roboto"/>
                <a:sym typeface="Roboto"/>
              </a:defRPr>
            </a:lvl8pPr>
            <a:lvl9pPr lvl="8" algn="r" rtl="0">
              <a:buNone/>
              <a:defRPr sz="600">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None/>
            </a:pPr>
            <a:endParaRPr/>
          </a:p>
        </p:txBody>
      </p:sp>
      <p:cxnSp>
        <p:nvCxnSpPr>
          <p:cNvPr id="1769" name="Google Shape;1769;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0" name="Google Shape;1770;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1" name="Google Shape;1771;p9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2" name="Google Shape;1772;p9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9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9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8" name="Google Shape;1778;p9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9" name="Google Shape;1779;p9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80" name="Google Shape;1780;p9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81" name="Google Shape;1781;p9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82" name="Google Shape;1782;p9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83" name="Google Shape;1783;p9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84" name="Google Shape;1784;p9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85" name="Google Shape;1785;p9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86" name="Google Shape;1786;p9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87" name="Google Shape;1787;p9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1788"/>
        <p:cNvGrpSpPr/>
        <p:nvPr/>
      </p:nvGrpSpPr>
      <p:grpSpPr>
        <a:xfrm>
          <a:off x="0" y="0"/>
          <a:ext cx="0" cy="0"/>
          <a:chOff x="0" y="0"/>
          <a:chExt cx="0" cy="0"/>
        </a:xfrm>
      </p:grpSpPr>
      <p:sp>
        <p:nvSpPr>
          <p:cNvPr id="1789" name="Google Shape;1789;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1" name="Google Shape;1791;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92" name="Google Shape;1792;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93" name="Google Shape;1793;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94" name="Google Shape;1794;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5" name="Google Shape;1795;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6" name="Google Shape;1796;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8" name="Google Shape;1798;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0" name="Google Shape;1800;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2" name="Google Shape;1802;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4" name="Google Shape;1804;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6" name="Google Shape;1806;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08" name="Google Shape;1808;p9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09" name="Google Shape;1809;p9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810" name="Google Shape;1810;p9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1" name="Google Shape;1811;p9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812" name="Google Shape;1812;p9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3" name="Google Shape;1813;p9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814" name="Google Shape;1814;p9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1815" name="Google Shape;1815;p9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1816"/>
        <p:cNvGrpSpPr/>
        <p:nvPr/>
      </p:nvGrpSpPr>
      <p:grpSpPr>
        <a:xfrm>
          <a:off x="0" y="0"/>
          <a:ext cx="0" cy="0"/>
          <a:chOff x="0" y="0"/>
          <a:chExt cx="0" cy="0"/>
        </a:xfrm>
      </p:grpSpPr>
      <p:sp>
        <p:nvSpPr>
          <p:cNvPr id="1817" name="Google Shape;1817;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19" name="Google Shape;181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20" name="Google Shape;182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21" name="Google Shape;1821;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2" name="Google Shape;1822;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3" name="Google Shape;1823;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4" name="Google Shape;1824;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6" name="Google Shape;1826;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8" name="Google Shape;1828;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0" name="Google Shape;1830;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2" name="Google Shape;1832;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4" name="Google Shape;1834;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36" name="Google Shape;1836;p9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37" name="Google Shape;1837;p9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38" name="Google Shape;1838;p9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39" name="Google Shape;1839;p9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40" name="Google Shape;1840;p9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41" name="Google Shape;1841;p9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42" name="Google Shape;1842;p9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1843" name="Google Shape;1843;p9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1844"/>
        <p:cNvGrpSpPr/>
        <p:nvPr/>
      </p:nvGrpSpPr>
      <p:grpSpPr>
        <a:xfrm>
          <a:off x="0" y="0"/>
          <a:ext cx="0" cy="0"/>
          <a:chOff x="0" y="0"/>
          <a:chExt cx="0" cy="0"/>
        </a:xfrm>
      </p:grpSpPr>
      <p:sp>
        <p:nvSpPr>
          <p:cNvPr id="1845" name="Google Shape;1845;p9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47" name="Google Shape;1847;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48" name="Google Shape;1848;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49" name="Google Shape;1849;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0" name="Google Shape;1850;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1" name="Google Shape;1851;p9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2" name="Google Shape;1852;p9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9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4" name="Google Shape;1854;p9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6" name="Google Shape;1856;p9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9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8" name="Google Shape;1858;p9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60" name="Google Shape;1860;p9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62" name="Google Shape;1862;p9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64" name="Google Shape;1864;p9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65" name="Google Shape;1865;p9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66" name="Google Shape;1866;p9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67" name="Google Shape;1867;p9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68" name="Google Shape;1868;p9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69" name="Google Shape;1869;p9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70" name="Google Shape;1870;p9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
        <p:nvSpPr>
          <p:cNvPr id="1871" name="Google Shape;1871;p9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1872"/>
        <p:cNvGrpSpPr/>
        <p:nvPr/>
      </p:nvGrpSpPr>
      <p:grpSpPr>
        <a:xfrm>
          <a:off x="0" y="0"/>
          <a:ext cx="0" cy="0"/>
          <a:chOff x="0" y="0"/>
          <a:chExt cx="0" cy="0"/>
        </a:xfrm>
      </p:grpSpPr>
      <p:sp>
        <p:nvSpPr>
          <p:cNvPr id="1873" name="Google Shape;1873;p9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5" name="Google Shape;1875;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76" name="Google Shape;1876;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77" name="Google Shape;187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8" name="Google Shape;187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9" name="Google Shape;1879;p9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0" name="Google Shape;1880;p9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9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2" name="Google Shape;1882;p9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9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4" name="Google Shape;1884;p9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6" name="Google Shape;1886;p9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8" name="Google Shape;1888;p9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90" name="Google Shape;1890;p9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92" name="Google Shape;1892;p9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93" name="Google Shape;1893;p9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94" name="Google Shape;1894;p9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95" name="Google Shape;1895;p9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96" name="Google Shape;1896;p9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97" name="Google Shape;1897;p9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98" name="Google Shape;1898;p9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
        <p:nvSpPr>
          <p:cNvPr id="1899" name="Google Shape;1899;p9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1900"/>
        <p:cNvGrpSpPr/>
        <p:nvPr/>
      </p:nvGrpSpPr>
      <p:grpSpPr>
        <a:xfrm>
          <a:off x="0" y="0"/>
          <a:ext cx="0" cy="0"/>
          <a:chOff x="0" y="0"/>
          <a:chExt cx="0" cy="0"/>
        </a:xfrm>
      </p:grpSpPr>
      <p:sp>
        <p:nvSpPr>
          <p:cNvPr id="1901" name="Google Shape;190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2" name="Google Shape;190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03" name="Google Shape;190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4" name="Google Shape;1904;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05" name="Google Shape;1905;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6" name="Google Shape;1906;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8" name="Google Shape;1908;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0" name="Google Shape;1910;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2" name="Google Shape;1912;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4" name="Google Shape;1914;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6" name="Google Shape;1916;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8" name="Google Shape;1918;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20" name="Google Shape;1920;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22" name="Google Shape;1922;p9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23" name="Google Shape;1923;p9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24" name="Google Shape;1924;p9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25" name="Google Shape;1925;p9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26" name="Google Shape;1926;p9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27" name="Google Shape;1927;p9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28" name="Google Shape;1928;p9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29" name="Google Shape;1929;p9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
        <p:nvSpPr>
          <p:cNvPr id="1930" name="Google Shape;1930;p9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1931"/>
        <p:cNvGrpSpPr/>
        <p:nvPr/>
      </p:nvGrpSpPr>
      <p:grpSpPr>
        <a:xfrm>
          <a:off x="0" y="0"/>
          <a:ext cx="0" cy="0"/>
          <a:chOff x="0" y="0"/>
          <a:chExt cx="0" cy="0"/>
        </a:xfrm>
      </p:grpSpPr>
      <p:sp>
        <p:nvSpPr>
          <p:cNvPr id="1932" name="Google Shape;1932;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3" name="Google Shape;1933;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34" name="Google Shape;1934;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35" name="Google Shape;1935;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36" name="Google Shape;1936;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7" name="Google Shape;1937;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9" name="Google Shape;1939;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1" name="Google Shape;1941;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3" name="Google Shape;1943;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5" name="Google Shape;1945;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7" name="Google Shape;1947;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9" name="Google Shape;1949;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51" name="Google Shape;1951;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53" name="Google Shape;1953;p9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54" name="Google Shape;1954;p9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55" name="Google Shape;1955;p9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56" name="Google Shape;1956;p9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57" name="Google Shape;1957;p9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58" name="Google Shape;1958;p9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59" name="Google Shape;1959;p9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60" name="Google Shape;1960;p9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
        <p:nvSpPr>
          <p:cNvPr id="1961" name="Google Shape;1961;p9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1962"/>
        <p:cNvGrpSpPr/>
        <p:nvPr/>
      </p:nvGrpSpPr>
      <p:grpSpPr>
        <a:xfrm>
          <a:off x="0" y="0"/>
          <a:ext cx="0" cy="0"/>
          <a:chOff x="0" y="0"/>
          <a:chExt cx="0" cy="0"/>
        </a:xfrm>
      </p:grpSpPr>
      <p:sp>
        <p:nvSpPr>
          <p:cNvPr id="1963" name="Google Shape;1963;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4" name="Google Shape;1964;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65" name="Google Shape;1965;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66" name="Google Shape;1966;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67" name="Google Shape;1967;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8" name="Google Shape;1968;p10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0" name="Google Shape;1970;p10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2" name="Google Shape;1972;p10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0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4" name="Google Shape;1974;p10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0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6" name="Google Shape;1976;p10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0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8" name="Google Shape;1978;p10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0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80" name="Google Shape;1980;p10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0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82" name="Google Shape;1982;p10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84" name="Google Shape;1984;p10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85" name="Google Shape;1985;p10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86" name="Google Shape;1986;p10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87" name="Google Shape;1987;p10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88" name="Google Shape;1988;p10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89" name="Google Shape;1989;p10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90" name="Google Shape;1990;p10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91" name="Google Shape;1991;p10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
        <p:nvSpPr>
          <p:cNvPr id="1992" name="Google Shape;1992;p10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1993"/>
        <p:cNvGrpSpPr/>
        <p:nvPr/>
      </p:nvGrpSpPr>
      <p:grpSpPr>
        <a:xfrm>
          <a:off x="0" y="0"/>
          <a:ext cx="0" cy="0"/>
          <a:chOff x="0" y="0"/>
          <a:chExt cx="0" cy="0"/>
        </a:xfrm>
      </p:grpSpPr>
      <p:sp>
        <p:nvSpPr>
          <p:cNvPr id="1994" name="Google Shape;1994;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95" name="Google Shape;1995;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96" name="Google Shape;1996;p1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97" name="Google Shape;1997;p1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98" name="Google Shape;1998;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99" name="Google Shape;1999;p10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0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1" name="Google Shape;2001;p10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0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3" name="Google Shape;2003;p10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0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5" name="Google Shape;2005;p10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0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7" name="Google Shape;2007;p10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0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9" name="Google Shape;2009;p10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0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11" name="Google Shape;2011;p10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0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13" name="Google Shape;2013;p10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0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015" name="Google Shape;2015;p10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16" name="Google Shape;2016;p10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17" name="Google Shape;2017;p10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18" name="Google Shape;2018;p10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19" name="Google Shape;2019;p10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20" name="Google Shape;2020;p10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21" name="Google Shape;2021;p10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22" name="Google Shape;2022;p10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
        <p:nvSpPr>
          <p:cNvPr id="2023" name="Google Shape;2023;p10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theme" Target="../theme/theme2.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607659" y="495119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50.jpg"/><Relationship Id="rId4" Type="http://schemas.openxmlformats.org/officeDocument/2006/relationships/hyperlink" Target="http://www.youtube.com/watch?v=5ZDLqbCjad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0.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109"/>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Networking 101, Day 3</a:t>
            </a:r>
            <a:endParaRPr/>
          </a:p>
        </p:txBody>
      </p:sp>
      <p:sp>
        <p:nvSpPr>
          <p:cNvPr id="2075" name="Google Shape;2075;p109"/>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Following Data Through </a:t>
            </a:r>
            <a:br>
              <a:rPr lang="en"/>
            </a:br>
            <a:r>
              <a:rPr lang="en"/>
              <a:t>Layers 2, 3, and 4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180"/>
        <p:cNvGrpSpPr/>
        <p:nvPr/>
      </p:nvGrpSpPr>
      <p:grpSpPr>
        <a:xfrm>
          <a:off x="0" y="0"/>
          <a:ext cx="0" cy="0"/>
          <a:chOff x="0" y="0"/>
          <a:chExt cx="0" cy="0"/>
        </a:xfrm>
      </p:grpSpPr>
      <p:sp>
        <p:nvSpPr>
          <p:cNvPr id="2181" name="Google Shape;2181;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Now Entering Layer 2: Data Link </a:t>
            </a:r>
            <a:endParaRPr/>
          </a:p>
        </p:txBody>
      </p:sp>
      <p:sp>
        <p:nvSpPr>
          <p:cNvPr id="2182" name="Google Shape;2182;p118"/>
          <p:cNvSpPr txBox="1">
            <a:spLocks noGrp="1"/>
          </p:cNvSpPr>
          <p:nvPr>
            <p:ph type="body" idx="3"/>
          </p:nvPr>
        </p:nvSpPr>
        <p:spPr>
          <a:xfrm>
            <a:off x="0" y="1542900"/>
            <a:ext cx="7594500" cy="418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t>This mapping is known as </a:t>
            </a:r>
            <a:r>
              <a:rPr lang="en" sz="1800" b="1"/>
              <a:t>ARP request and reply</a:t>
            </a:r>
            <a:r>
              <a:rPr lang="en" sz="1800"/>
              <a:t>. </a:t>
            </a:r>
            <a:endParaRPr sz="1800"/>
          </a:p>
        </p:txBody>
      </p:sp>
      <p:sp>
        <p:nvSpPr>
          <p:cNvPr id="2183" name="Google Shape;2183;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
        <p:nvSpPr>
          <p:cNvPr id="2184" name="Google Shape;2184;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To ensure data gets from LAN to machine, the Address Resolution Protocol (ARP) maps the MAC address to an IP address within the LAN. </a:t>
            </a:r>
            <a:endParaRPr/>
          </a:p>
        </p:txBody>
      </p:sp>
      <p:grpSp>
        <p:nvGrpSpPr>
          <p:cNvPr id="2185" name="Google Shape;2185;p118"/>
          <p:cNvGrpSpPr/>
          <p:nvPr/>
        </p:nvGrpSpPr>
        <p:grpSpPr>
          <a:xfrm>
            <a:off x="1122050" y="2068900"/>
            <a:ext cx="6491550" cy="2068750"/>
            <a:chOff x="817250" y="2068900"/>
            <a:chExt cx="6491550" cy="2068750"/>
          </a:xfrm>
        </p:grpSpPr>
        <p:cxnSp>
          <p:nvCxnSpPr>
            <p:cNvPr id="2186" name="Google Shape;2186;p118"/>
            <p:cNvCxnSpPr/>
            <p:nvPr/>
          </p:nvCxnSpPr>
          <p:spPr>
            <a:xfrm flipH="1">
              <a:off x="4907900" y="2553525"/>
              <a:ext cx="1176900" cy="494400"/>
            </a:xfrm>
            <a:prstGeom prst="straightConnector1">
              <a:avLst/>
            </a:prstGeom>
            <a:noFill/>
            <a:ln w="28575" cap="flat" cmpd="sng">
              <a:solidFill>
                <a:srgbClr val="666666"/>
              </a:solidFill>
              <a:prstDash val="solid"/>
              <a:round/>
              <a:headEnd type="none" w="med" len="med"/>
              <a:tailEnd type="triangle" w="med" len="med"/>
            </a:ln>
          </p:spPr>
        </p:cxnSp>
        <p:sp>
          <p:nvSpPr>
            <p:cNvPr id="2187" name="Google Shape;2187;p118"/>
            <p:cNvSpPr/>
            <p:nvPr/>
          </p:nvSpPr>
          <p:spPr>
            <a:xfrm rot="-9536959">
              <a:off x="4214619" y="3279971"/>
              <a:ext cx="2155662" cy="20825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18"/>
            <p:cNvSpPr/>
            <p:nvPr/>
          </p:nvSpPr>
          <p:spPr>
            <a:xfrm rot="10800000">
              <a:off x="1928675" y="2831350"/>
              <a:ext cx="1767300" cy="2085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9" name="Google Shape;2189;p118"/>
            <p:cNvPicPr preferRelativeResize="0"/>
            <p:nvPr/>
          </p:nvPicPr>
          <p:blipFill rotWithShape="1">
            <a:blip r:embed="rId3">
              <a:alphaModFix/>
            </a:blip>
            <a:srcRect t="23758" r="51763" b="8765"/>
            <a:stretch/>
          </p:blipFill>
          <p:spPr>
            <a:xfrm>
              <a:off x="887100" y="2553536"/>
              <a:ext cx="954790" cy="715840"/>
            </a:xfrm>
            <a:prstGeom prst="rect">
              <a:avLst/>
            </a:prstGeom>
            <a:noFill/>
            <a:ln>
              <a:noFill/>
            </a:ln>
          </p:spPr>
        </p:pic>
        <p:pic>
          <p:nvPicPr>
            <p:cNvPr id="2190" name="Google Shape;2190;p118"/>
            <p:cNvPicPr preferRelativeResize="0"/>
            <p:nvPr/>
          </p:nvPicPr>
          <p:blipFill>
            <a:blip r:embed="rId4">
              <a:alphaModFix/>
            </a:blip>
            <a:stretch>
              <a:fillRect/>
            </a:stretch>
          </p:blipFill>
          <p:spPr>
            <a:xfrm>
              <a:off x="1808377" y="2526100"/>
              <a:ext cx="417723" cy="715851"/>
            </a:xfrm>
            <a:prstGeom prst="rect">
              <a:avLst/>
            </a:prstGeom>
            <a:noFill/>
            <a:ln>
              <a:noFill/>
            </a:ln>
          </p:spPr>
        </p:pic>
        <p:sp>
          <p:nvSpPr>
            <p:cNvPr id="2191" name="Google Shape;2191;p118"/>
            <p:cNvSpPr txBox="1"/>
            <p:nvPr/>
          </p:nvSpPr>
          <p:spPr>
            <a:xfrm>
              <a:off x="817250" y="3342675"/>
              <a:ext cx="13755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Work stations</a:t>
              </a:r>
              <a:endParaRPr>
                <a:latin typeface="Roboto"/>
                <a:ea typeface="Roboto"/>
                <a:cs typeface="Roboto"/>
                <a:sym typeface="Roboto"/>
              </a:endParaRPr>
            </a:p>
          </p:txBody>
        </p:sp>
        <p:pic>
          <p:nvPicPr>
            <p:cNvPr id="2192" name="Google Shape;2192;p118"/>
            <p:cNvPicPr preferRelativeResize="0"/>
            <p:nvPr/>
          </p:nvPicPr>
          <p:blipFill>
            <a:blip r:embed="rId4">
              <a:alphaModFix/>
            </a:blip>
            <a:stretch>
              <a:fillRect/>
            </a:stretch>
          </p:blipFill>
          <p:spPr>
            <a:xfrm>
              <a:off x="6891077" y="2068900"/>
              <a:ext cx="417723" cy="715851"/>
            </a:xfrm>
            <a:prstGeom prst="rect">
              <a:avLst/>
            </a:prstGeom>
            <a:noFill/>
            <a:ln>
              <a:noFill/>
            </a:ln>
          </p:spPr>
        </p:pic>
        <p:pic>
          <p:nvPicPr>
            <p:cNvPr id="2193" name="Google Shape;2193;p118"/>
            <p:cNvPicPr preferRelativeResize="0"/>
            <p:nvPr/>
          </p:nvPicPr>
          <p:blipFill rotWithShape="1">
            <a:blip r:embed="rId3">
              <a:alphaModFix/>
            </a:blip>
            <a:srcRect t="23758" r="51763" b="8765"/>
            <a:stretch/>
          </p:blipFill>
          <p:spPr>
            <a:xfrm>
              <a:off x="5969800" y="3421811"/>
              <a:ext cx="954790" cy="715840"/>
            </a:xfrm>
            <a:prstGeom prst="rect">
              <a:avLst/>
            </a:prstGeom>
            <a:noFill/>
            <a:ln>
              <a:noFill/>
            </a:ln>
          </p:spPr>
        </p:pic>
        <p:pic>
          <p:nvPicPr>
            <p:cNvPr id="2194" name="Google Shape;2194;p118"/>
            <p:cNvPicPr preferRelativeResize="0"/>
            <p:nvPr/>
          </p:nvPicPr>
          <p:blipFill>
            <a:blip r:embed="rId4">
              <a:alphaModFix/>
            </a:blip>
            <a:stretch>
              <a:fillRect/>
            </a:stretch>
          </p:blipFill>
          <p:spPr>
            <a:xfrm>
              <a:off x="6891077" y="3394375"/>
              <a:ext cx="417723" cy="715851"/>
            </a:xfrm>
            <a:prstGeom prst="rect">
              <a:avLst/>
            </a:prstGeom>
            <a:noFill/>
            <a:ln>
              <a:noFill/>
            </a:ln>
          </p:spPr>
        </p:pic>
        <p:sp>
          <p:nvSpPr>
            <p:cNvPr id="2195" name="Google Shape;2195;p118"/>
            <p:cNvSpPr/>
            <p:nvPr/>
          </p:nvSpPr>
          <p:spPr>
            <a:xfrm rot="9461628">
              <a:off x="4479566" y="2550373"/>
              <a:ext cx="1732549" cy="20824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6" name="Google Shape;2196;p118"/>
            <p:cNvGrpSpPr/>
            <p:nvPr/>
          </p:nvGrpSpPr>
          <p:grpSpPr>
            <a:xfrm>
              <a:off x="3313858" y="2683529"/>
              <a:ext cx="1375486" cy="654378"/>
              <a:chOff x="3618275" y="2904575"/>
              <a:chExt cx="766800" cy="364800"/>
            </a:xfrm>
          </p:grpSpPr>
          <p:sp>
            <p:nvSpPr>
              <p:cNvPr id="2197" name="Google Shape;2197;p118"/>
              <p:cNvSpPr/>
              <p:nvPr/>
            </p:nvSpPr>
            <p:spPr>
              <a:xfrm>
                <a:off x="3618275" y="2904575"/>
                <a:ext cx="766800" cy="364800"/>
              </a:xfrm>
              <a:prstGeom prst="cube">
                <a:avLst>
                  <a:gd name="adj" fmla="val 45703"/>
                </a:avLst>
              </a:prstGeom>
              <a:solidFill>
                <a:srgbClr val="CCCCCC"/>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18"/>
              <p:cNvSpPr/>
              <p:nvPr/>
            </p:nvSpPr>
            <p:spPr>
              <a:xfrm>
                <a:off x="3647250" y="3101575"/>
                <a:ext cx="533400" cy="1404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18"/>
              <p:cNvSpPr/>
              <p:nvPr/>
            </p:nvSpPr>
            <p:spPr>
              <a:xfrm>
                <a:off x="36806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18"/>
              <p:cNvSpPr/>
              <p:nvPr/>
            </p:nvSpPr>
            <p:spPr>
              <a:xfrm>
                <a:off x="37577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18"/>
              <p:cNvSpPr/>
              <p:nvPr/>
            </p:nvSpPr>
            <p:spPr>
              <a:xfrm>
                <a:off x="38348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18"/>
              <p:cNvSpPr/>
              <p:nvPr/>
            </p:nvSpPr>
            <p:spPr>
              <a:xfrm>
                <a:off x="39119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18"/>
              <p:cNvSpPr/>
              <p:nvPr/>
            </p:nvSpPr>
            <p:spPr>
              <a:xfrm>
                <a:off x="39890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18"/>
              <p:cNvSpPr/>
              <p:nvPr/>
            </p:nvSpPr>
            <p:spPr>
              <a:xfrm>
                <a:off x="4066100" y="3127975"/>
                <a:ext cx="87600" cy="876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18"/>
            <p:cNvSpPr txBox="1"/>
            <p:nvPr/>
          </p:nvSpPr>
          <p:spPr>
            <a:xfrm>
              <a:off x="3468200" y="3342675"/>
              <a:ext cx="9168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Switch</a:t>
              </a:r>
              <a:endParaRPr>
                <a:latin typeface="Roboto"/>
                <a:ea typeface="Roboto"/>
                <a:cs typeface="Roboto"/>
                <a:sym typeface="Roboto"/>
              </a:endParaRPr>
            </a:p>
          </p:txBody>
        </p:sp>
        <p:pic>
          <p:nvPicPr>
            <p:cNvPr id="2206" name="Google Shape;2206;p118"/>
            <p:cNvPicPr preferRelativeResize="0"/>
            <p:nvPr/>
          </p:nvPicPr>
          <p:blipFill rotWithShape="1">
            <a:blip r:embed="rId3">
              <a:alphaModFix/>
            </a:blip>
            <a:srcRect t="23758" r="51763" b="8765"/>
            <a:stretch/>
          </p:blipFill>
          <p:spPr>
            <a:xfrm>
              <a:off x="5969800" y="2096336"/>
              <a:ext cx="954790" cy="715840"/>
            </a:xfrm>
            <a:prstGeom prst="rect">
              <a:avLst/>
            </a:prstGeom>
            <a:noFill/>
            <a:ln>
              <a:noFill/>
            </a:ln>
          </p:spPr>
        </p:pic>
        <p:sp>
          <p:nvSpPr>
            <p:cNvPr id="2207" name="Google Shape;2207;p118"/>
            <p:cNvSpPr/>
            <p:nvPr/>
          </p:nvSpPr>
          <p:spPr>
            <a:xfrm>
              <a:off x="3594125" y="283525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18"/>
            <p:cNvSpPr/>
            <p:nvPr/>
          </p:nvSpPr>
          <p:spPr>
            <a:xfrm rot="10800000">
              <a:off x="3695975" y="270684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9" name="Google Shape;2209;p118"/>
            <p:cNvCxnSpPr/>
            <p:nvPr/>
          </p:nvCxnSpPr>
          <p:spPr>
            <a:xfrm>
              <a:off x="2308425" y="2714625"/>
              <a:ext cx="1200300" cy="0"/>
            </a:xfrm>
            <a:prstGeom prst="straightConnector1">
              <a:avLst/>
            </a:prstGeom>
            <a:noFill/>
            <a:ln w="28575" cap="flat" cmpd="sng">
              <a:solidFill>
                <a:srgbClr val="E69138"/>
              </a:solidFill>
              <a:prstDash val="solid"/>
              <a:round/>
              <a:headEnd type="none" w="med" len="med"/>
              <a:tailEnd type="triangle" w="med" len="med"/>
            </a:ln>
          </p:spPr>
        </p:cxnSp>
        <p:sp>
          <p:nvSpPr>
            <p:cNvPr id="2210" name="Google Shape;2210;p118"/>
            <p:cNvSpPr txBox="1"/>
            <p:nvPr/>
          </p:nvSpPr>
          <p:spPr>
            <a:xfrm>
              <a:off x="4966162" y="2784500"/>
              <a:ext cx="14946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666666"/>
                  </a:solidFill>
                  <a:latin typeface="Roboto"/>
                  <a:ea typeface="Roboto"/>
                  <a:cs typeface="Roboto"/>
                  <a:sym typeface="Roboto"/>
                </a:rPr>
                <a:t>ARP reply</a:t>
              </a:r>
              <a:endParaRPr sz="1200" b="1">
                <a:solidFill>
                  <a:srgbClr val="666666"/>
                </a:solidFill>
                <a:latin typeface="Roboto"/>
                <a:ea typeface="Roboto"/>
                <a:cs typeface="Roboto"/>
                <a:sym typeface="Roboto"/>
              </a:endParaRPr>
            </a:p>
          </p:txBody>
        </p:sp>
        <p:sp>
          <p:nvSpPr>
            <p:cNvPr id="2211" name="Google Shape;2211;p118"/>
            <p:cNvSpPr txBox="1"/>
            <p:nvPr/>
          </p:nvSpPr>
          <p:spPr>
            <a:xfrm>
              <a:off x="2108350" y="2371025"/>
              <a:ext cx="1494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E69138"/>
                  </a:solidFill>
                  <a:latin typeface="Roboto"/>
                  <a:ea typeface="Roboto"/>
                  <a:cs typeface="Roboto"/>
                  <a:sym typeface="Roboto"/>
                </a:rPr>
                <a:t>ARP request</a:t>
              </a:r>
              <a:endParaRPr sz="1200" b="1">
                <a:solidFill>
                  <a:srgbClr val="E69138"/>
                </a:solidFill>
                <a:latin typeface="Roboto"/>
                <a:ea typeface="Roboto"/>
                <a:cs typeface="Roboto"/>
                <a:sym typeface="Roboto"/>
              </a:endParaRPr>
            </a:p>
          </p:txBody>
        </p:sp>
        <p:cxnSp>
          <p:nvCxnSpPr>
            <p:cNvPr id="2212" name="Google Shape;2212;p118"/>
            <p:cNvCxnSpPr/>
            <p:nvPr/>
          </p:nvCxnSpPr>
          <p:spPr>
            <a:xfrm rot="10800000" flipH="1">
              <a:off x="4775975" y="2181125"/>
              <a:ext cx="1208700" cy="508500"/>
            </a:xfrm>
            <a:prstGeom prst="straightConnector1">
              <a:avLst/>
            </a:prstGeom>
            <a:noFill/>
            <a:ln w="28575" cap="flat" cmpd="sng">
              <a:solidFill>
                <a:srgbClr val="E69138"/>
              </a:solidFill>
              <a:prstDash val="solid"/>
              <a:round/>
              <a:headEnd type="none" w="med" len="med"/>
              <a:tailEnd type="triangle" w="med" len="med"/>
            </a:ln>
          </p:spPr>
        </p:cxnSp>
        <p:cxnSp>
          <p:nvCxnSpPr>
            <p:cNvPr id="2213" name="Google Shape;2213;p118"/>
            <p:cNvCxnSpPr/>
            <p:nvPr/>
          </p:nvCxnSpPr>
          <p:spPr>
            <a:xfrm>
              <a:off x="4584250" y="3298175"/>
              <a:ext cx="1242000" cy="508500"/>
            </a:xfrm>
            <a:prstGeom prst="straightConnector1">
              <a:avLst/>
            </a:prstGeom>
            <a:noFill/>
            <a:ln w="28575" cap="flat" cmpd="sng">
              <a:solidFill>
                <a:srgbClr val="E69138"/>
              </a:solidFill>
              <a:prstDash val="solid"/>
              <a:round/>
              <a:headEnd type="none" w="med" len="med"/>
              <a:tailEnd type="triangle" w="med" len="med"/>
            </a:ln>
          </p:spPr>
        </p:cxnSp>
        <p:cxnSp>
          <p:nvCxnSpPr>
            <p:cNvPr id="2214" name="Google Shape;2214;p118"/>
            <p:cNvCxnSpPr/>
            <p:nvPr/>
          </p:nvCxnSpPr>
          <p:spPr>
            <a:xfrm flipH="1">
              <a:off x="2307525" y="3156575"/>
              <a:ext cx="924900" cy="2100"/>
            </a:xfrm>
            <a:prstGeom prst="straightConnector1">
              <a:avLst/>
            </a:prstGeom>
            <a:noFill/>
            <a:ln w="28575" cap="flat" cmpd="sng">
              <a:solidFill>
                <a:srgbClr val="666666"/>
              </a:solidFill>
              <a:prstDash val="solid"/>
              <a:round/>
              <a:headEnd type="none" w="med" len="med"/>
              <a:tailEnd type="triangle" w="med" len="med"/>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218"/>
        <p:cNvGrpSpPr/>
        <p:nvPr/>
      </p:nvGrpSpPr>
      <p:grpSpPr>
        <a:xfrm>
          <a:off x="0" y="0"/>
          <a:ext cx="0" cy="0"/>
          <a:chOff x="0" y="0"/>
          <a:chExt cx="0" cy="0"/>
        </a:xfrm>
      </p:grpSpPr>
      <p:sp>
        <p:nvSpPr>
          <p:cNvPr id="2219" name="Google Shape;221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Now Entering Layer 2: Data Link </a:t>
            </a:r>
            <a:endParaRPr/>
          </a:p>
        </p:txBody>
      </p:sp>
      <p:sp>
        <p:nvSpPr>
          <p:cNvPr id="2220" name="Google Shape;2220;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
        <p:nvSpPr>
          <p:cNvPr id="2221" name="Google Shape;2221;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Request: </a:t>
            </a:r>
            <a:r>
              <a:rPr lang="en">
                <a:solidFill>
                  <a:schemeClr val="dk1"/>
                </a:solidFill>
              </a:rPr>
              <a:t>The network device transmitting the data broadcasts an ARP request to all devices in its network to find the physical address matching the IP address.</a:t>
            </a:r>
            <a:endParaRPr b="1">
              <a:solidFill>
                <a:srgbClr val="E69138"/>
              </a:solidFill>
            </a:endParaRPr>
          </a:p>
          <a:p>
            <a:pPr marL="0" lvl="0" indent="0" algn="l" rtl="0">
              <a:spcBef>
                <a:spcPts val="1200"/>
              </a:spcBef>
              <a:spcAft>
                <a:spcPts val="0"/>
              </a:spcAft>
              <a:buClr>
                <a:schemeClr val="dk1"/>
              </a:buClr>
              <a:buSzPts val="1100"/>
              <a:buFont typeface="Arial"/>
              <a:buNone/>
            </a:pPr>
            <a:endParaRPr/>
          </a:p>
        </p:txBody>
      </p:sp>
      <p:grpSp>
        <p:nvGrpSpPr>
          <p:cNvPr id="2222" name="Google Shape;2222;p119"/>
          <p:cNvGrpSpPr/>
          <p:nvPr/>
        </p:nvGrpSpPr>
        <p:grpSpPr>
          <a:xfrm>
            <a:off x="1122050" y="2068900"/>
            <a:ext cx="6491550" cy="2068750"/>
            <a:chOff x="817250" y="2068900"/>
            <a:chExt cx="6491550" cy="2068750"/>
          </a:xfrm>
        </p:grpSpPr>
        <p:sp>
          <p:nvSpPr>
            <p:cNvPr id="2223" name="Google Shape;2223;p119"/>
            <p:cNvSpPr/>
            <p:nvPr/>
          </p:nvSpPr>
          <p:spPr>
            <a:xfrm rot="-9536959">
              <a:off x="4214619" y="3279971"/>
              <a:ext cx="2155662" cy="20825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19"/>
            <p:cNvSpPr/>
            <p:nvPr/>
          </p:nvSpPr>
          <p:spPr>
            <a:xfrm rot="10800000">
              <a:off x="1928675" y="2831350"/>
              <a:ext cx="1767300" cy="2085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5" name="Google Shape;2225;p119"/>
            <p:cNvPicPr preferRelativeResize="0"/>
            <p:nvPr/>
          </p:nvPicPr>
          <p:blipFill rotWithShape="1">
            <a:blip r:embed="rId3">
              <a:alphaModFix/>
            </a:blip>
            <a:srcRect t="23758" r="51763" b="8765"/>
            <a:stretch/>
          </p:blipFill>
          <p:spPr>
            <a:xfrm>
              <a:off x="887100" y="2553536"/>
              <a:ext cx="954790" cy="715840"/>
            </a:xfrm>
            <a:prstGeom prst="rect">
              <a:avLst/>
            </a:prstGeom>
            <a:noFill/>
            <a:ln>
              <a:noFill/>
            </a:ln>
          </p:spPr>
        </p:pic>
        <p:pic>
          <p:nvPicPr>
            <p:cNvPr id="2226" name="Google Shape;2226;p119"/>
            <p:cNvPicPr preferRelativeResize="0"/>
            <p:nvPr/>
          </p:nvPicPr>
          <p:blipFill>
            <a:blip r:embed="rId4">
              <a:alphaModFix/>
            </a:blip>
            <a:stretch>
              <a:fillRect/>
            </a:stretch>
          </p:blipFill>
          <p:spPr>
            <a:xfrm>
              <a:off x="1808377" y="2526100"/>
              <a:ext cx="417723" cy="715851"/>
            </a:xfrm>
            <a:prstGeom prst="rect">
              <a:avLst/>
            </a:prstGeom>
            <a:noFill/>
            <a:ln>
              <a:noFill/>
            </a:ln>
          </p:spPr>
        </p:pic>
        <p:sp>
          <p:nvSpPr>
            <p:cNvPr id="2227" name="Google Shape;2227;p119"/>
            <p:cNvSpPr txBox="1"/>
            <p:nvPr/>
          </p:nvSpPr>
          <p:spPr>
            <a:xfrm>
              <a:off x="817250" y="3342675"/>
              <a:ext cx="13755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Work stations</a:t>
              </a:r>
              <a:endParaRPr>
                <a:latin typeface="Roboto"/>
                <a:ea typeface="Roboto"/>
                <a:cs typeface="Roboto"/>
                <a:sym typeface="Roboto"/>
              </a:endParaRPr>
            </a:p>
          </p:txBody>
        </p:sp>
        <p:pic>
          <p:nvPicPr>
            <p:cNvPr id="2228" name="Google Shape;2228;p119"/>
            <p:cNvPicPr preferRelativeResize="0"/>
            <p:nvPr/>
          </p:nvPicPr>
          <p:blipFill>
            <a:blip r:embed="rId4">
              <a:alphaModFix/>
            </a:blip>
            <a:stretch>
              <a:fillRect/>
            </a:stretch>
          </p:blipFill>
          <p:spPr>
            <a:xfrm>
              <a:off x="6891077" y="2068900"/>
              <a:ext cx="417723" cy="715851"/>
            </a:xfrm>
            <a:prstGeom prst="rect">
              <a:avLst/>
            </a:prstGeom>
            <a:noFill/>
            <a:ln>
              <a:noFill/>
            </a:ln>
          </p:spPr>
        </p:pic>
        <p:pic>
          <p:nvPicPr>
            <p:cNvPr id="2229" name="Google Shape;2229;p119"/>
            <p:cNvPicPr preferRelativeResize="0"/>
            <p:nvPr/>
          </p:nvPicPr>
          <p:blipFill rotWithShape="1">
            <a:blip r:embed="rId3">
              <a:alphaModFix/>
            </a:blip>
            <a:srcRect t="23758" r="51763" b="8765"/>
            <a:stretch/>
          </p:blipFill>
          <p:spPr>
            <a:xfrm>
              <a:off x="5969800" y="3421811"/>
              <a:ext cx="954790" cy="715840"/>
            </a:xfrm>
            <a:prstGeom prst="rect">
              <a:avLst/>
            </a:prstGeom>
            <a:noFill/>
            <a:ln>
              <a:noFill/>
            </a:ln>
          </p:spPr>
        </p:pic>
        <p:pic>
          <p:nvPicPr>
            <p:cNvPr id="2230" name="Google Shape;2230;p119"/>
            <p:cNvPicPr preferRelativeResize="0"/>
            <p:nvPr/>
          </p:nvPicPr>
          <p:blipFill>
            <a:blip r:embed="rId4">
              <a:alphaModFix/>
            </a:blip>
            <a:stretch>
              <a:fillRect/>
            </a:stretch>
          </p:blipFill>
          <p:spPr>
            <a:xfrm>
              <a:off x="6891077" y="3394375"/>
              <a:ext cx="417723" cy="715851"/>
            </a:xfrm>
            <a:prstGeom prst="rect">
              <a:avLst/>
            </a:prstGeom>
            <a:noFill/>
            <a:ln>
              <a:noFill/>
            </a:ln>
          </p:spPr>
        </p:pic>
        <p:sp>
          <p:nvSpPr>
            <p:cNvPr id="2231" name="Google Shape;2231;p119"/>
            <p:cNvSpPr/>
            <p:nvPr/>
          </p:nvSpPr>
          <p:spPr>
            <a:xfrm rot="9461628">
              <a:off x="4479566" y="2550373"/>
              <a:ext cx="1732549" cy="20824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2" name="Google Shape;2232;p119"/>
            <p:cNvGrpSpPr/>
            <p:nvPr/>
          </p:nvGrpSpPr>
          <p:grpSpPr>
            <a:xfrm>
              <a:off x="3313858" y="2683529"/>
              <a:ext cx="1375486" cy="654378"/>
              <a:chOff x="3618275" y="2904575"/>
              <a:chExt cx="766800" cy="364800"/>
            </a:xfrm>
          </p:grpSpPr>
          <p:sp>
            <p:nvSpPr>
              <p:cNvPr id="2233" name="Google Shape;2233;p119"/>
              <p:cNvSpPr/>
              <p:nvPr/>
            </p:nvSpPr>
            <p:spPr>
              <a:xfrm>
                <a:off x="3618275" y="2904575"/>
                <a:ext cx="766800" cy="364800"/>
              </a:xfrm>
              <a:prstGeom prst="cube">
                <a:avLst>
                  <a:gd name="adj" fmla="val 45703"/>
                </a:avLst>
              </a:prstGeom>
              <a:solidFill>
                <a:srgbClr val="CCCCCC"/>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19"/>
              <p:cNvSpPr/>
              <p:nvPr/>
            </p:nvSpPr>
            <p:spPr>
              <a:xfrm>
                <a:off x="3647250" y="3101575"/>
                <a:ext cx="533400" cy="1404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19"/>
              <p:cNvSpPr/>
              <p:nvPr/>
            </p:nvSpPr>
            <p:spPr>
              <a:xfrm>
                <a:off x="36806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19"/>
              <p:cNvSpPr/>
              <p:nvPr/>
            </p:nvSpPr>
            <p:spPr>
              <a:xfrm>
                <a:off x="37577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19"/>
              <p:cNvSpPr/>
              <p:nvPr/>
            </p:nvSpPr>
            <p:spPr>
              <a:xfrm>
                <a:off x="38348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19"/>
              <p:cNvSpPr/>
              <p:nvPr/>
            </p:nvSpPr>
            <p:spPr>
              <a:xfrm>
                <a:off x="39119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19"/>
              <p:cNvSpPr/>
              <p:nvPr/>
            </p:nvSpPr>
            <p:spPr>
              <a:xfrm>
                <a:off x="39890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19"/>
              <p:cNvSpPr/>
              <p:nvPr/>
            </p:nvSpPr>
            <p:spPr>
              <a:xfrm>
                <a:off x="4066100" y="3127975"/>
                <a:ext cx="87600" cy="876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1" name="Google Shape;2241;p119"/>
            <p:cNvSpPr txBox="1"/>
            <p:nvPr/>
          </p:nvSpPr>
          <p:spPr>
            <a:xfrm>
              <a:off x="3468200" y="3342675"/>
              <a:ext cx="9168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Switch</a:t>
              </a:r>
              <a:endParaRPr>
                <a:latin typeface="Roboto"/>
                <a:ea typeface="Roboto"/>
                <a:cs typeface="Roboto"/>
                <a:sym typeface="Roboto"/>
              </a:endParaRPr>
            </a:p>
          </p:txBody>
        </p:sp>
        <p:pic>
          <p:nvPicPr>
            <p:cNvPr id="2242" name="Google Shape;2242;p119"/>
            <p:cNvPicPr preferRelativeResize="0"/>
            <p:nvPr/>
          </p:nvPicPr>
          <p:blipFill rotWithShape="1">
            <a:blip r:embed="rId3">
              <a:alphaModFix/>
            </a:blip>
            <a:srcRect t="23758" r="51763" b="8765"/>
            <a:stretch/>
          </p:blipFill>
          <p:spPr>
            <a:xfrm>
              <a:off x="5969800" y="2096336"/>
              <a:ext cx="954790" cy="715840"/>
            </a:xfrm>
            <a:prstGeom prst="rect">
              <a:avLst/>
            </a:prstGeom>
            <a:noFill/>
            <a:ln>
              <a:noFill/>
            </a:ln>
          </p:spPr>
        </p:pic>
        <p:sp>
          <p:nvSpPr>
            <p:cNvPr id="2243" name="Google Shape;2243;p119"/>
            <p:cNvSpPr/>
            <p:nvPr/>
          </p:nvSpPr>
          <p:spPr>
            <a:xfrm>
              <a:off x="3594125" y="283525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19"/>
            <p:cNvSpPr/>
            <p:nvPr/>
          </p:nvSpPr>
          <p:spPr>
            <a:xfrm rot="10800000">
              <a:off x="3695975" y="270684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5" name="Google Shape;2245;p119"/>
            <p:cNvCxnSpPr/>
            <p:nvPr/>
          </p:nvCxnSpPr>
          <p:spPr>
            <a:xfrm>
              <a:off x="2308425" y="2714625"/>
              <a:ext cx="1200300" cy="0"/>
            </a:xfrm>
            <a:prstGeom prst="straightConnector1">
              <a:avLst/>
            </a:prstGeom>
            <a:noFill/>
            <a:ln w="28575" cap="flat" cmpd="sng">
              <a:solidFill>
                <a:srgbClr val="E69138"/>
              </a:solidFill>
              <a:prstDash val="solid"/>
              <a:round/>
              <a:headEnd type="none" w="med" len="med"/>
              <a:tailEnd type="triangle" w="med" len="med"/>
            </a:ln>
          </p:spPr>
        </p:cxnSp>
        <p:sp>
          <p:nvSpPr>
            <p:cNvPr id="2246" name="Google Shape;2246;p119"/>
            <p:cNvSpPr txBox="1"/>
            <p:nvPr/>
          </p:nvSpPr>
          <p:spPr>
            <a:xfrm>
              <a:off x="2108350" y="2371025"/>
              <a:ext cx="1494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E69138"/>
                  </a:solidFill>
                  <a:latin typeface="Roboto"/>
                  <a:ea typeface="Roboto"/>
                  <a:cs typeface="Roboto"/>
                  <a:sym typeface="Roboto"/>
                </a:rPr>
                <a:t>ARP request</a:t>
              </a:r>
              <a:endParaRPr sz="1200" b="1">
                <a:solidFill>
                  <a:srgbClr val="E69138"/>
                </a:solidFill>
                <a:latin typeface="Roboto"/>
                <a:ea typeface="Roboto"/>
                <a:cs typeface="Roboto"/>
                <a:sym typeface="Roboto"/>
              </a:endParaRPr>
            </a:p>
          </p:txBody>
        </p:sp>
        <p:cxnSp>
          <p:nvCxnSpPr>
            <p:cNvPr id="2247" name="Google Shape;2247;p119"/>
            <p:cNvCxnSpPr/>
            <p:nvPr/>
          </p:nvCxnSpPr>
          <p:spPr>
            <a:xfrm rot="10800000" flipH="1">
              <a:off x="4775975" y="2181125"/>
              <a:ext cx="1208700" cy="508500"/>
            </a:xfrm>
            <a:prstGeom prst="straightConnector1">
              <a:avLst/>
            </a:prstGeom>
            <a:noFill/>
            <a:ln w="28575" cap="flat" cmpd="sng">
              <a:solidFill>
                <a:srgbClr val="E69138"/>
              </a:solidFill>
              <a:prstDash val="solid"/>
              <a:round/>
              <a:headEnd type="none" w="med" len="med"/>
              <a:tailEnd type="triangle" w="med" len="med"/>
            </a:ln>
          </p:spPr>
        </p:cxnSp>
        <p:cxnSp>
          <p:nvCxnSpPr>
            <p:cNvPr id="2248" name="Google Shape;2248;p119"/>
            <p:cNvCxnSpPr/>
            <p:nvPr/>
          </p:nvCxnSpPr>
          <p:spPr>
            <a:xfrm>
              <a:off x="4584250" y="3298175"/>
              <a:ext cx="1242000" cy="508500"/>
            </a:xfrm>
            <a:prstGeom prst="straightConnector1">
              <a:avLst/>
            </a:prstGeom>
            <a:noFill/>
            <a:ln w="28575" cap="flat" cmpd="sng">
              <a:solidFill>
                <a:srgbClr val="E69138"/>
              </a:solidFill>
              <a:prstDash val="solid"/>
              <a:round/>
              <a:headEnd type="none" w="med" len="med"/>
              <a:tailEnd type="triangle" w="med" len="med"/>
            </a:ln>
          </p:spPr>
        </p:cxnSp>
      </p:grpSp>
      <p:sp>
        <p:nvSpPr>
          <p:cNvPr id="2249" name="Google Shape;2249;p119"/>
          <p:cNvSpPr/>
          <p:nvPr/>
        </p:nvSpPr>
        <p:spPr>
          <a:xfrm>
            <a:off x="1104775" y="1838250"/>
            <a:ext cx="1494000" cy="579600"/>
          </a:xfrm>
          <a:prstGeom prst="wedgeRoundRectCallout">
            <a:avLst>
              <a:gd name="adj1" fmla="val -20833"/>
              <a:gd name="adj2" fmla="val 62500"/>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latin typeface="Roboto"/>
                <a:ea typeface="Roboto"/>
                <a:cs typeface="Roboto"/>
                <a:sym typeface="Roboto"/>
              </a:rPr>
              <a:t>I’m looking for IP </a:t>
            </a:r>
            <a:r>
              <a:rPr lang="en" sz="1200" i="1">
                <a:latin typeface="Inconsolata"/>
                <a:ea typeface="Inconsolata"/>
                <a:cs typeface="Inconsolata"/>
                <a:sym typeface="Inconsolata"/>
              </a:rPr>
              <a:t>1.000.000.1</a:t>
            </a:r>
            <a:r>
              <a:rPr lang="en" sz="1200" i="1">
                <a:latin typeface="Roboto"/>
                <a:ea typeface="Roboto"/>
                <a:cs typeface="Roboto"/>
                <a:sym typeface="Roboto"/>
              </a:rPr>
              <a:t>.</a:t>
            </a:r>
            <a:endParaRPr sz="1200" i="1">
              <a:latin typeface="Roboto"/>
              <a:ea typeface="Roboto"/>
              <a:cs typeface="Roboto"/>
              <a:sym typeface="Roboto"/>
            </a:endParaRPr>
          </a:p>
        </p:txBody>
      </p:sp>
      <p:sp>
        <p:nvSpPr>
          <p:cNvPr id="2250" name="Google Shape;2250;p119"/>
          <p:cNvSpPr txBox="1"/>
          <p:nvPr/>
        </p:nvSpPr>
        <p:spPr>
          <a:xfrm>
            <a:off x="6337275" y="2733200"/>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1.000.000.1</a:t>
            </a:r>
            <a:endParaRPr>
              <a:latin typeface="Inconsolata"/>
              <a:ea typeface="Inconsolata"/>
              <a:cs typeface="Inconsolata"/>
              <a:sym typeface="Inconsolata"/>
            </a:endParaRPr>
          </a:p>
        </p:txBody>
      </p:sp>
      <p:sp>
        <p:nvSpPr>
          <p:cNvPr id="2251" name="Google Shape;2251;p119"/>
          <p:cNvSpPr txBox="1"/>
          <p:nvPr/>
        </p:nvSpPr>
        <p:spPr>
          <a:xfrm>
            <a:off x="6337275" y="4089975"/>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1.000.000.2</a:t>
            </a:r>
            <a:endParaRPr>
              <a:latin typeface="Inconsolata"/>
              <a:ea typeface="Inconsolata"/>
              <a:cs typeface="Inconsolata"/>
              <a:sym typeface="Inconsolat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255"/>
        <p:cNvGrpSpPr/>
        <p:nvPr/>
      </p:nvGrpSpPr>
      <p:grpSpPr>
        <a:xfrm>
          <a:off x="0" y="0"/>
          <a:ext cx="0" cy="0"/>
          <a:chOff x="0" y="0"/>
          <a:chExt cx="0" cy="0"/>
        </a:xfrm>
      </p:grpSpPr>
      <p:sp>
        <p:nvSpPr>
          <p:cNvPr id="2256" name="Google Shape;2256;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Now Entering Layer 2: Data Link </a:t>
            </a:r>
            <a:endParaRPr/>
          </a:p>
        </p:txBody>
      </p:sp>
      <p:sp>
        <p:nvSpPr>
          <p:cNvPr id="2257" name="Google Shape;2257;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
        <p:nvSpPr>
          <p:cNvPr id="2258" name="Google Shape;2258;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Reply</a:t>
            </a:r>
            <a:r>
              <a:rPr lang="en">
                <a:solidFill>
                  <a:schemeClr val="dk1"/>
                </a:solidFill>
              </a:rPr>
              <a:t>: The device owning that IP address recognizes their IP in the ARP request and sends an ARP reply with their MAC address so the network knows where to route the data.</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grpSp>
        <p:nvGrpSpPr>
          <p:cNvPr id="2259" name="Google Shape;2259;p120"/>
          <p:cNvGrpSpPr/>
          <p:nvPr/>
        </p:nvGrpSpPr>
        <p:grpSpPr>
          <a:xfrm>
            <a:off x="1122050" y="2068900"/>
            <a:ext cx="6491550" cy="2068750"/>
            <a:chOff x="817250" y="2068900"/>
            <a:chExt cx="6491550" cy="2068750"/>
          </a:xfrm>
        </p:grpSpPr>
        <p:cxnSp>
          <p:nvCxnSpPr>
            <p:cNvPr id="2260" name="Google Shape;2260;p120"/>
            <p:cNvCxnSpPr/>
            <p:nvPr/>
          </p:nvCxnSpPr>
          <p:spPr>
            <a:xfrm flipH="1">
              <a:off x="4907900" y="2553525"/>
              <a:ext cx="1176900" cy="494400"/>
            </a:xfrm>
            <a:prstGeom prst="straightConnector1">
              <a:avLst/>
            </a:prstGeom>
            <a:noFill/>
            <a:ln w="28575" cap="flat" cmpd="sng">
              <a:solidFill>
                <a:srgbClr val="666666"/>
              </a:solidFill>
              <a:prstDash val="solid"/>
              <a:round/>
              <a:headEnd type="none" w="med" len="med"/>
              <a:tailEnd type="triangle" w="med" len="med"/>
            </a:ln>
          </p:spPr>
        </p:cxnSp>
        <p:sp>
          <p:nvSpPr>
            <p:cNvPr id="2261" name="Google Shape;2261;p120"/>
            <p:cNvSpPr/>
            <p:nvPr/>
          </p:nvSpPr>
          <p:spPr>
            <a:xfrm rot="-9536959">
              <a:off x="4214619" y="3279971"/>
              <a:ext cx="2155662" cy="20825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20"/>
            <p:cNvSpPr/>
            <p:nvPr/>
          </p:nvSpPr>
          <p:spPr>
            <a:xfrm rot="10800000">
              <a:off x="1928675" y="2831350"/>
              <a:ext cx="1767300" cy="2085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3" name="Google Shape;2263;p120"/>
            <p:cNvPicPr preferRelativeResize="0"/>
            <p:nvPr/>
          </p:nvPicPr>
          <p:blipFill rotWithShape="1">
            <a:blip r:embed="rId3">
              <a:alphaModFix/>
            </a:blip>
            <a:srcRect t="23758" r="51763" b="8765"/>
            <a:stretch/>
          </p:blipFill>
          <p:spPr>
            <a:xfrm>
              <a:off x="887100" y="2553536"/>
              <a:ext cx="954790" cy="715840"/>
            </a:xfrm>
            <a:prstGeom prst="rect">
              <a:avLst/>
            </a:prstGeom>
            <a:noFill/>
            <a:ln>
              <a:noFill/>
            </a:ln>
          </p:spPr>
        </p:pic>
        <p:pic>
          <p:nvPicPr>
            <p:cNvPr id="2264" name="Google Shape;2264;p120"/>
            <p:cNvPicPr preferRelativeResize="0"/>
            <p:nvPr/>
          </p:nvPicPr>
          <p:blipFill>
            <a:blip r:embed="rId4">
              <a:alphaModFix/>
            </a:blip>
            <a:stretch>
              <a:fillRect/>
            </a:stretch>
          </p:blipFill>
          <p:spPr>
            <a:xfrm>
              <a:off x="1808377" y="2526100"/>
              <a:ext cx="417723" cy="715851"/>
            </a:xfrm>
            <a:prstGeom prst="rect">
              <a:avLst/>
            </a:prstGeom>
            <a:noFill/>
            <a:ln>
              <a:noFill/>
            </a:ln>
          </p:spPr>
        </p:pic>
        <p:sp>
          <p:nvSpPr>
            <p:cNvPr id="2265" name="Google Shape;2265;p120"/>
            <p:cNvSpPr txBox="1"/>
            <p:nvPr/>
          </p:nvSpPr>
          <p:spPr>
            <a:xfrm>
              <a:off x="817250" y="3342675"/>
              <a:ext cx="13755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Work stations</a:t>
              </a:r>
              <a:endParaRPr>
                <a:latin typeface="Roboto"/>
                <a:ea typeface="Roboto"/>
                <a:cs typeface="Roboto"/>
                <a:sym typeface="Roboto"/>
              </a:endParaRPr>
            </a:p>
          </p:txBody>
        </p:sp>
        <p:pic>
          <p:nvPicPr>
            <p:cNvPr id="2266" name="Google Shape;2266;p120"/>
            <p:cNvPicPr preferRelativeResize="0"/>
            <p:nvPr/>
          </p:nvPicPr>
          <p:blipFill>
            <a:blip r:embed="rId4">
              <a:alphaModFix/>
            </a:blip>
            <a:stretch>
              <a:fillRect/>
            </a:stretch>
          </p:blipFill>
          <p:spPr>
            <a:xfrm>
              <a:off x="6891077" y="2068900"/>
              <a:ext cx="417723" cy="715851"/>
            </a:xfrm>
            <a:prstGeom prst="rect">
              <a:avLst/>
            </a:prstGeom>
            <a:noFill/>
            <a:ln>
              <a:noFill/>
            </a:ln>
          </p:spPr>
        </p:pic>
        <p:pic>
          <p:nvPicPr>
            <p:cNvPr id="2267" name="Google Shape;2267;p120"/>
            <p:cNvPicPr preferRelativeResize="0"/>
            <p:nvPr/>
          </p:nvPicPr>
          <p:blipFill rotWithShape="1">
            <a:blip r:embed="rId3">
              <a:alphaModFix/>
            </a:blip>
            <a:srcRect t="23758" r="51763" b="8765"/>
            <a:stretch/>
          </p:blipFill>
          <p:spPr>
            <a:xfrm>
              <a:off x="5969800" y="3421811"/>
              <a:ext cx="954790" cy="715840"/>
            </a:xfrm>
            <a:prstGeom prst="rect">
              <a:avLst/>
            </a:prstGeom>
            <a:noFill/>
            <a:ln>
              <a:noFill/>
            </a:ln>
          </p:spPr>
        </p:pic>
        <p:pic>
          <p:nvPicPr>
            <p:cNvPr id="2268" name="Google Shape;2268;p120"/>
            <p:cNvPicPr preferRelativeResize="0"/>
            <p:nvPr/>
          </p:nvPicPr>
          <p:blipFill>
            <a:blip r:embed="rId4">
              <a:alphaModFix/>
            </a:blip>
            <a:stretch>
              <a:fillRect/>
            </a:stretch>
          </p:blipFill>
          <p:spPr>
            <a:xfrm>
              <a:off x="6891077" y="3394375"/>
              <a:ext cx="417723" cy="715851"/>
            </a:xfrm>
            <a:prstGeom prst="rect">
              <a:avLst/>
            </a:prstGeom>
            <a:noFill/>
            <a:ln>
              <a:noFill/>
            </a:ln>
          </p:spPr>
        </p:pic>
        <p:sp>
          <p:nvSpPr>
            <p:cNvPr id="2269" name="Google Shape;2269;p120"/>
            <p:cNvSpPr/>
            <p:nvPr/>
          </p:nvSpPr>
          <p:spPr>
            <a:xfrm rot="9461628">
              <a:off x="4479566" y="2550373"/>
              <a:ext cx="1732549" cy="20824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0" name="Google Shape;2270;p120"/>
            <p:cNvGrpSpPr/>
            <p:nvPr/>
          </p:nvGrpSpPr>
          <p:grpSpPr>
            <a:xfrm>
              <a:off x="3313858" y="2683529"/>
              <a:ext cx="1375486" cy="654378"/>
              <a:chOff x="3618275" y="2904575"/>
              <a:chExt cx="766800" cy="364800"/>
            </a:xfrm>
          </p:grpSpPr>
          <p:sp>
            <p:nvSpPr>
              <p:cNvPr id="2271" name="Google Shape;2271;p120"/>
              <p:cNvSpPr/>
              <p:nvPr/>
            </p:nvSpPr>
            <p:spPr>
              <a:xfrm>
                <a:off x="3618275" y="2904575"/>
                <a:ext cx="766800" cy="364800"/>
              </a:xfrm>
              <a:prstGeom prst="cube">
                <a:avLst>
                  <a:gd name="adj" fmla="val 45703"/>
                </a:avLst>
              </a:prstGeom>
              <a:solidFill>
                <a:srgbClr val="CCCCCC"/>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20"/>
              <p:cNvSpPr/>
              <p:nvPr/>
            </p:nvSpPr>
            <p:spPr>
              <a:xfrm>
                <a:off x="3647250" y="3101575"/>
                <a:ext cx="533400" cy="1404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0"/>
              <p:cNvSpPr/>
              <p:nvPr/>
            </p:nvSpPr>
            <p:spPr>
              <a:xfrm>
                <a:off x="36806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0"/>
              <p:cNvSpPr/>
              <p:nvPr/>
            </p:nvSpPr>
            <p:spPr>
              <a:xfrm>
                <a:off x="37577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20"/>
              <p:cNvSpPr/>
              <p:nvPr/>
            </p:nvSpPr>
            <p:spPr>
              <a:xfrm>
                <a:off x="38348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0"/>
              <p:cNvSpPr/>
              <p:nvPr/>
            </p:nvSpPr>
            <p:spPr>
              <a:xfrm>
                <a:off x="39119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0"/>
              <p:cNvSpPr/>
              <p:nvPr/>
            </p:nvSpPr>
            <p:spPr>
              <a:xfrm>
                <a:off x="39890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0"/>
              <p:cNvSpPr/>
              <p:nvPr/>
            </p:nvSpPr>
            <p:spPr>
              <a:xfrm>
                <a:off x="4066100" y="3127975"/>
                <a:ext cx="87600" cy="876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20"/>
            <p:cNvSpPr txBox="1"/>
            <p:nvPr/>
          </p:nvSpPr>
          <p:spPr>
            <a:xfrm>
              <a:off x="3468200" y="3342675"/>
              <a:ext cx="9168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Switch</a:t>
              </a:r>
              <a:endParaRPr>
                <a:latin typeface="Roboto"/>
                <a:ea typeface="Roboto"/>
                <a:cs typeface="Roboto"/>
                <a:sym typeface="Roboto"/>
              </a:endParaRPr>
            </a:p>
          </p:txBody>
        </p:sp>
        <p:pic>
          <p:nvPicPr>
            <p:cNvPr id="2280" name="Google Shape;2280;p120"/>
            <p:cNvPicPr preferRelativeResize="0"/>
            <p:nvPr/>
          </p:nvPicPr>
          <p:blipFill rotWithShape="1">
            <a:blip r:embed="rId3">
              <a:alphaModFix/>
            </a:blip>
            <a:srcRect t="23758" r="51763" b="8765"/>
            <a:stretch/>
          </p:blipFill>
          <p:spPr>
            <a:xfrm>
              <a:off x="5969800" y="2096336"/>
              <a:ext cx="954790" cy="715840"/>
            </a:xfrm>
            <a:prstGeom prst="rect">
              <a:avLst/>
            </a:prstGeom>
            <a:noFill/>
            <a:ln>
              <a:noFill/>
            </a:ln>
          </p:spPr>
        </p:pic>
        <p:sp>
          <p:nvSpPr>
            <p:cNvPr id="2281" name="Google Shape;2281;p120"/>
            <p:cNvSpPr/>
            <p:nvPr/>
          </p:nvSpPr>
          <p:spPr>
            <a:xfrm>
              <a:off x="3594125" y="283525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20"/>
            <p:cNvSpPr/>
            <p:nvPr/>
          </p:nvSpPr>
          <p:spPr>
            <a:xfrm rot="10800000">
              <a:off x="3695975" y="270684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3" name="Google Shape;2283;p120"/>
            <p:cNvCxnSpPr/>
            <p:nvPr/>
          </p:nvCxnSpPr>
          <p:spPr>
            <a:xfrm>
              <a:off x="2308425" y="2714625"/>
              <a:ext cx="1200300" cy="0"/>
            </a:xfrm>
            <a:prstGeom prst="straightConnector1">
              <a:avLst/>
            </a:prstGeom>
            <a:noFill/>
            <a:ln w="28575" cap="flat" cmpd="sng">
              <a:solidFill>
                <a:srgbClr val="E69138"/>
              </a:solidFill>
              <a:prstDash val="solid"/>
              <a:round/>
              <a:headEnd type="none" w="med" len="med"/>
              <a:tailEnd type="triangle" w="med" len="med"/>
            </a:ln>
          </p:spPr>
        </p:cxnSp>
        <p:sp>
          <p:nvSpPr>
            <p:cNvPr id="2284" name="Google Shape;2284;p120"/>
            <p:cNvSpPr txBox="1"/>
            <p:nvPr/>
          </p:nvSpPr>
          <p:spPr>
            <a:xfrm>
              <a:off x="4966162" y="2784500"/>
              <a:ext cx="14946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666666"/>
                  </a:solidFill>
                  <a:latin typeface="Roboto"/>
                  <a:ea typeface="Roboto"/>
                  <a:cs typeface="Roboto"/>
                  <a:sym typeface="Roboto"/>
                </a:rPr>
                <a:t>ARP reply</a:t>
              </a:r>
              <a:endParaRPr sz="1200" b="1">
                <a:solidFill>
                  <a:srgbClr val="666666"/>
                </a:solidFill>
                <a:latin typeface="Roboto"/>
                <a:ea typeface="Roboto"/>
                <a:cs typeface="Roboto"/>
                <a:sym typeface="Roboto"/>
              </a:endParaRPr>
            </a:p>
          </p:txBody>
        </p:sp>
        <p:sp>
          <p:nvSpPr>
            <p:cNvPr id="2285" name="Google Shape;2285;p120"/>
            <p:cNvSpPr txBox="1"/>
            <p:nvPr/>
          </p:nvSpPr>
          <p:spPr>
            <a:xfrm>
              <a:off x="2108350" y="2371025"/>
              <a:ext cx="1494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E69138"/>
                  </a:solidFill>
                  <a:latin typeface="Roboto"/>
                  <a:ea typeface="Roboto"/>
                  <a:cs typeface="Roboto"/>
                  <a:sym typeface="Roboto"/>
                </a:rPr>
                <a:t>ARP request</a:t>
              </a:r>
              <a:endParaRPr sz="1200" b="1">
                <a:solidFill>
                  <a:srgbClr val="E69138"/>
                </a:solidFill>
                <a:latin typeface="Roboto"/>
                <a:ea typeface="Roboto"/>
                <a:cs typeface="Roboto"/>
                <a:sym typeface="Roboto"/>
              </a:endParaRPr>
            </a:p>
          </p:txBody>
        </p:sp>
        <p:cxnSp>
          <p:nvCxnSpPr>
            <p:cNvPr id="2286" name="Google Shape;2286;p120"/>
            <p:cNvCxnSpPr/>
            <p:nvPr/>
          </p:nvCxnSpPr>
          <p:spPr>
            <a:xfrm rot="10800000" flipH="1">
              <a:off x="4775975" y="2181125"/>
              <a:ext cx="1208700" cy="508500"/>
            </a:xfrm>
            <a:prstGeom prst="straightConnector1">
              <a:avLst/>
            </a:prstGeom>
            <a:noFill/>
            <a:ln w="28575" cap="flat" cmpd="sng">
              <a:solidFill>
                <a:srgbClr val="E69138"/>
              </a:solidFill>
              <a:prstDash val="solid"/>
              <a:round/>
              <a:headEnd type="none" w="med" len="med"/>
              <a:tailEnd type="triangle" w="med" len="med"/>
            </a:ln>
          </p:spPr>
        </p:cxnSp>
        <p:cxnSp>
          <p:nvCxnSpPr>
            <p:cNvPr id="2287" name="Google Shape;2287;p120"/>
            <p:cNvCxnSpPr/>
            <p:nvPr/>
          </p:nvCxnSpPr>
          <p:spPr>
            <a:xfrm>
              <a:off x="4584250" y="3298175"/>
              <a:ext cx="1242000" cy="508500"/>
            </a:xfrm>
            <a:prstGeom prst="straightConnector1">
              <a:avLst/>
            </a:prstGeom>
            <a:noFill/>
            <a:ln w="28575" cap="flat" cmpd="sng">
              <a:solidFill>
                <a:srgbClr val="E69138"/>
              </a:solidFill>
              <a:prstDash val="solid"/>
              <a:round/>
              <a:headEnd type="none" w="med" len="med"/>
              <a:tailEnd type="triangle" w="med" len="med"/>
            </a:ln>
          </p:spPr>
        </p:cxnSp>
        <p:cxnSp>
          <p:nvCxnSpPr>
            <p:cNvPr id="2288" name="Google Shape;2288;p120"/>
            <p:cNvCxnSpPr/>
            <p:nvPr/>
          </p:nvCxnSpPr>
          <p:spPr>
            <a:xfrm flipH="1">
              <a:off x="2307525" y="3156575"/>
              <a:ext cx="924900" cy="2100"/>
            </a:xfrm>
            <a:prstGeom prst="straightConnector1">
              <a:avLst/>
            </a:prstGeom>
            <a:noFill/>
            <a:ln w="28575" cap="flat" cmpd="sng">
              <a:solidFill>
                <a:srgbClr val="666666"/>
              </a:solidFill>
              <a:prstDash val="solid"/>
              <a:round/>
              <a:headEnd type="none" w="med" len="med"/>
              <a:tailEnd type="triangle" w="med" len="med"/>
            </a:ln>
          </p:spPr>
        </p:cxnSp>
      </p:grpSp>
      <p:sp>
        <p:nvSpPr>
          <p:cNvPr id="2289" name="Google Shape;2289;p120"/>
          <p:cNvSpPr/>
          <p:nvPr/>
        </p:nvSpPr>
        <p:spPr>
          <a:xfrm>
            <a:off x="7679025" y="1452388"/>
            <a:ext cx="1380000" cy="651900"/>
          </a:xfrm>
          <a:prstGeom prst="wedgeRoundRectCallout">
            <a:avLst>
              <a:gd name="adj1" fmla="val -41304"/>
              <a:gd name="adj2" fmla="val 6529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i="1">
                <a:latin typeface="Roboto"/>
                <a:ea typeface="Roboto"/>
                <a:cs typeface="Roboto"/>
                <a:sym typeface="Roboto"/>
              </a:rPr>
              <a:t>That’s me! Here’s my MAC address.</a:t>
            </a:r>
            <a:endParaRPr sz="1300" i="1">
              <a:latin typeface="Roboto"/>
              <a:ea typeface="Roboto"/>
              <a:cs typeface="Roboto"/>
              <a:sym typeface="Roboto"/>
            </a:endParaRPr>
          </a:p>
        </p:txBody>
      </p:sp>
      <p:sp>
        <p:nvSpPr>
          <p:cNvPr id="2290" name="Google Shape;2290;p120"/>
          <p:cNvSpPr/>
          <p:nvPr/>
        </p:nvSpPr>
        <p:spPr>
          <a:xfrm>
            <a:off x="7613600" y="3022975"/>
            <a:ext cx="1380000" cy="651900"/>
          </a:xfrm>
          <a:prstGeom prst="wedgeRoundRectCallout">
            <a:avLst>
              <a:gd name="adj1" fmla="val -41304"/>
              <a:gd name="adj2" fmla="val 6529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i="1"/>
              <a:t>That’s not me. Ignored. </a:t>
            </a:r>
            <a:endParaRPr sz="1300" i="1"/>
          </a:p>
        </p:txBody>
      </p:sp>
      <p:sp>
        <p:nvSpPr>
          <p:cNvPr id="2291" name="Google Shape;2291;p120"/>
          <p:cNvSpPr txBox="1"/>
          <p:nvPr/>
        </p:nvSpPr>
        <p:spPr>
          <a:xfrm>
            <a:off x="6337275" y="2733200"/>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1.000.000.1</a:t>
            </a:r>
            <a:endParaRPr>
              <a:latin typeface="Inconsolata"/>
              <a:ea typeface="Inconsolata"/>
              <a:cs typeface="Inconsolata"/>
              <a:sym typeface="Inconsolata"/>
            </a:endParaRPr>
          </a:p>
        </p:txBody>
      </p:sp>
      <p:sp>
        <p:nvSpPr>
          <p:cNvPr id="2292" name="Google Shape;2292;p120"/>
          <p:cNvSpPr txBox="1"/>
          <p:nvPr/>
        </p:nvSpPr>
        <p:spPr>
          <a:xfrm>
            <a:off x="6337275" y="4089975"/>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1.000.000.2</a:t>
            </a:r>
            <a:endParaRPr>
              <a:latin typeface="Inconsolata"/>
              <a:ea typeface="Inconsolata"/>
              <a:cs typeface="Inconsolata"/>
              <a:sym typeface="Inconsolata"/>
            </a:endParaRPr>
          </a:p>
        </p:txBody>
      </p:sp>
      <p:sp>
        <p:nvSpPr>
          <p:cNvPr id="2293" name="Google Shape;2293;p120"/>
          <p:cNvSpPr/>
          <p:nvPr/>
        </p:nvSpPr>
        <p:spPr>
          <a:xfrm>
            <a:off x="1104775" y="1838250"/>
            <a:ext cx="1494000" cy="579600"/>
          </a:xfrm>
          <a:prstGeom prst="wedgeRoundRectCallout">
            <a:avLst>
              <a:gd name="adj1" fmla="val -20833"/>
              <a:gd name="adj2" fmla="val 62500"/>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latin typeface="Roboto"/>
                <a:ea typeface="Roboto"/>
                <a:cs typeface="Roboto"/>
                <a:sym typeface="Roboto"/>
              </a:rPr>
              <a:t>I’m looking for IP </a:t>
            </a:r>
            <a:r>
              <a:rPr lang="en" sz="1200" i="1">
                <a:latin typeface="Inconsolata"/>
                <a:ea typeface="Inconsolata"/>
                <a:cs typeface="Inconsolata"/>
                <a:sym typeface="Inconsolata"/>
              </a:rPr>
              <a:t>1.000.000.1</a:t>
            </a:r>
            <a:r>
              <a:rPr lang="en" sz="1200" i="1">
                <a:latin typeface="Roboto"/>
                <a:ea typeface="Roboto"/>
                <a:cs typeface="Roboto"/>
                <a:sym typeface="Roboto"/>
              </a:rPr>
              <a:t>.</a:t>
            </a:r>
            <a:endParaRPr sz="1200" i="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297"/>
        <p:cNvGrpSpPr/>
        <p:nvPr/>
      </p:nvGrpSpPr>
      <p:grpSpPr>
        <a:xfrm>
          <a:off x="0" y="0"/>
          <a:ext cx="0" cy="0"/>
          <a:chOff x="0" y="0"/>
          <a:chExt cx="0" cy="0"/>
        </a:xfrm>
      </p:grpSpPr>
      <p:cxnSp>
        <p:nvCxnSpPr>
          <p:cNvPr id="2298" name="Google Shape;2298;p121"/>
          <p:cNvCxnSpPr/>
          <p:nvPr/>
        </p:nvCxnSpPr>
        <p:spPr>
          <a:xfrm>
            <a:off x="2504675" y="3407525"/>
            <a:ext cx="1346100" cy="0"/>
          </a:xfrm>
          <a:prstGeom prst="straightConnector1">
            <a:avLst/>
          </a:prstGeom>
          <a:noFill/>
          <a:ln w="38100" cap="flat" cmpd="sng">
            <a:solidFill>
              <a:srgbClr val="6AA84F"/>
            </a:solidFill>
            <a:prstDash val="solid"/>
            <a:round/>
            <a:headEnd type="none" w="med" len="med"/>
            <a:tailEnd type="none" w="med" len="med"/>
          </a:ln>
        </p:spPr>
      </p:cxnSp>
      <p:cxnSp>
        <p:nvCxnSpPr>
          <p:cNvPr id="2299" name="Google Shape;2299;p121"/>
          <p:cNvCxnSpPr>
            <a:stCxn id="2300" idx="1"/>
          </p:cNvCxnSpPr>
          <p:nvPr/>
        </p:nvCxnSpPr>
        <p:spPr>
          <a:xfrm rot="10800000" flipH="1">
            <a:off x="4713875" y="2788145"/>
            <a:ext cx="1574700" cy="592500"/>
          </a:xfrm>
          <a:prstGeom prst="straightConnector1">
            <a:avLst/>
          </a:prstGeom>
          <a:noFill/>
          <a:ln w="38100" cap="flat" cmpd="sng">
            <a:solidFill>
              <a:srgbClr val="6AA84F"/>
            </a:solidFill>
            <a:prstDash val="solid"/>
            <a:round/>
            <a:headEnd type="none" w="med" len="med"/>
            <a:tailEnd type="triangle" w="med" len="med"/>
          </a:ln>
        </p:spPr>
      </p:cxnSp>
      <p:sp>
        <p:nvSpPr>
          <p:cNvPr id="2301" name="Google Shape;2301;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Now Entering Layer 2: Data Link </a:t>
            </a:r>
            <a:endParaRPr/>
          </a:p>
        </p:txBody>
      </p:sp>
      <p:sp>
        <p:nvSpPr>
          <p:cNvPr id="2302" name="Google Shape;2302;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
        <p:nvSpPr>
          <p:cNvPr id="2303" name="Google Shape;2303;p121"/>
          <p:cNvSpPr txBox="1">
            <a:spLocks noGrp="1"/>
          </p:cNvSpPr>
          <p:nvPr>
            <p:ph type="subTitle" idx="1"/>
          </p:nvPr>
        </p:nvSpPr>
        <p:spPr>
          <a:xfrm>
            <a:off x="0" y="675975"/>
            <a:ext cx="9144000" cy="1376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mapping of the MAC address to the IP address is added into the ARP cache. The next time data comes in for this specific destination, it won’t need to broadcast an ARP request. The network has the record in its cache, and can automatically route the data.</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
        <p:nvSpPr>
          <p:cNvPr id="2304" name="Google Shape;2304;p121"/>
          <p:cNvSpPr/>
          <p:nvPr/>
        </p:nvSpPr>
        <p:spPr>
          <a:xfrm rot="-9536959">
            <a:off x="4519419" y="3813371"/>
            <a:ext cx="2155662" cy="20825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21"/>
          <p:cNvSpPr/>
          <p:nvPr/>
        </p:nvSpPr>
        <p:spPr>
          <a:xfrm rot="10800000">
            <a:off x="2233475" y="3440950"/>
            <a:ext cx="1767300" cy="2085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6" name="Google Shape;2306;p121"/>
          <p:cNvPicPr preferRelativeResize="0"/>
          <p:nvPr/>
        </p:nvPicPr>
        <p:blipFill rotWithShape="1">
          <a:blip r:embed="rId3">
            <a:alphaModFix/>
          </a:blip>
          <a:srcRect t="23758" r="51763" b="8765"/>
          <a:stretch/>
        </p:blipFill>
        <p:spPr>
          <a:xfrm>
            <a:off x="1191900" y="3163136"/>
            <a:ext cx="954790" cy="715840"/>
          </a:xfrm>
          <a:prstGeom prst="rect">
            <a:avLst/>
          </a:prstGeom>
          <a:noFill/>
          <a:ln>
            <a:noFill/>
          </a:ln>
        </p:spPr>
      </p:pic>
      <p:pic>
        <p:nvPicPr>
          <p:cNvPr id="2307" name="Google Shape;2307;p121"/>
          <p:cNvPicPr preferRelativeResize="0"/>
          <p:nvPr/>
        </p:nvPicPr>
        <p:blipFill>
          <a:blip r:embed="rId4">
            <a:alphaModFix/>
          </a:blip>
          <a:stretch>
            <a:fillRect/>
          </a:stretch>
        </p:blipFill>
        <p:spPr>
          <a:xfrm>
            <a:off x="2113177" y="3135700"/>
            <a:ext cx="417723" cy="715851"/>
          </a:xfrm>
          <a:prstGeom prst="rect">
            <a:avLst/>
          </a:prstGeom>
          <a:noFill/>
          <a:ln>
            <a:noFill/>
          </a:ln>
        </p:spPr>
      </p:pic>
      <p:sp>
        <p:nvSpPr>
          <p:cNvPr id="2308" name="Google Shape;2308;p121"/>
          <p:cNvSpPr txBox="1"/>
          <p:nvPr/>
        </p:nvSpPr>
        <p:spPr>
          <a:xfrm>
            <a:off x="1122050" y="3952275"/>
            <a:ext cx="13755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Work stations</a:t>
            </a:r>
            <a:endParaRPr>
              <a:latin typeface="Roboto"/>
              <a:ea typeface="Roboto"/>
              <a:cs typeface="Roboto"/>
              <a:sym typeface="Roboto"/>
            </a:endParaRPr>
          </a:p>
        </p:txBody>
      </p:sp>
      <p:pic>
        <p:nvPicPr>
          <p:cNvPr id="2309" name="Google Shape;2309;p121"/>
          <p:cNvPicPr preferRelativeResize="0"/>
          <p:nvPr/>
        </p:nvPicPr>
        <p:blipFill>
          <a:blip r:embed="rId4">
            <a:alphaModFix/>
          </a:blip>
          <a:stretch>
            <a:fillRect/>
          </a:stretch>
        </p:blipFill>
        <p:spPr>
          <a:xfrm>
            <a:off x="7195877" y="2678500"/>
            <a:ext cx="417723" cy="715851"/>
          </a:xfrm>
          <a:prstGeom prst="rect">
            <a:avLst/>
          </a:prstGeom>
          <a:noFill/>
          <a:ln>
            <a:noFill/>
          </a:ln>
        </p:spPr>
      </p:pic>
      <p:pic>
        <p:nvPicPr>
          <p:cNvPr id="2310" name="Google Shape;2310;p121"/>
          <p:cNvPicPr preferRelativeResize="0"/>
          <p:nvPr/>
        </p:nvPicPr>
        <p:blipFill rotWithShape="1">
          <a:blip r:embed="rId3">
            <a:alphaModFix/>
          </a:blip>
          <a:srcRect t="23758" r="51763" b="8765"/>
          <a:stretch/>
        </p:blipFill>
        <p:spPr>
          <a:xfrm>
            <a:off x="6274600" y="3955211"/>
            <a:ext cx="954790" cy="715840"/>
          </a:xfrm>
          <a:prstGeom prst="rect">
            <a:avLst/>
          </a:prstGeom>
          <a:noFill/>
          <a:ln>
            <a:noFill/>
          </a:ln>
        </p:spPr>
      </p:pic>
      <p:pic>
        <p:nvPicPr>
          <p:cNvPr id="2311" name="Google Shape;2311;p121"/>
          <p:cNvPicPr preferRelativeResize="0"/>
          <p:nvPr/>
        </p:nvPicPr>
        <p:blipFill>
          <a:blip r:embed="rId4">
            <a:alphaModFix/>
          </a:blip>
          <a:stretch>
            <a:fillRect/>
          </a:stretch>
        </p:blipFill>
        <p:spPr>
          <a:xfrm>
            <a:off x="7195877" y="3927775"/>
            <a:ext cx="417723" cy="715851"/>
          </a:xfrm>
          <a:prstGeom prst="rect">
            <a:avLst/>
          </a:prstGeom>
          <a:noFill/>
          <a:ln>
            <a:noFill/>
          </a:ln>
        </p:spPr>
      </p:pic>
      <p:sp>
        <p:nvSpPr>
          <p:cNvPr id="2312" name="Google Shape;2312;p121"/>
          <p:cNvSpPr/>
          <p:nvPr/>
        </p:nvSpPr>
        <p:spPr>
          <a:xfrm rot="9461628">
            <a:off x="4784366" y="3159973"/>
            <a:ext cx="1732549" cy="20824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3" name="Google Shape;2313;p121"/>
          <p:cNvGrpSpPr/>
          <p:nvPr/>
        </p:nvGrpSpPr>
        <p:grpSpPr>
          <a:xfrm>
            <a:off x="3618658" y="3293129"/>
            <a:ext cx="1375486" cy="654378"/>
            <a:chOff x="3618275" y="2904575"/>
            <a:chExt cx="766800" cy="364800"/>
          </a:xfrm>
        </p:grpSpPr>
        <p:sp>
          <p:nvSpPr>
            <p:cNvPr id="2314" name="Google Shape;2314;p121"/>
            <p:cNvSpPr/>
            <p:nvPr/>
          </p:nvSpPr>
          <p:spPr>
            <a:xfrm>
              <a:off x="3618275" y="2904575"/>
              <a:ext cx="766800" cy="364800"/>
            </a:xfrm>
            <a:prstGeom prst="cube">
              <a:avLst>
                <a:gd name="adj" fmla="val 45703"/>
              </a:avLst>
            </a:prstGeom>
            <a:solidFill>
              <a:srgbClr val="CCCCCC"/>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1"/>
            <p:cNvSpPr/>
            <p:nvPr/>
          </p:nvSpPr>
          <p:spPr>
            <a:xfrm>
              <a:off x="3647250" y="3101575"/>
              <a:ext cx="533400" cy="1404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1"/>
            <p:cNvSpPr/>
            <p:nvPr/>
          </p:nvSpPr>
          <p:spPr>
            <a:xfrm>
              <a:off x="36806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21"/>
            <p:cNvSpPr/>
            <p:nvPr/>
          </p:nvSpPr>
          <p:spPr>
            <a:xfrm>
              <a:off x="37577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1"/>
            <p:cNvSpPr/>
            <p:nvPr/>
          </p:nvSpPr>
          <p:spPr>
            <a:xfrm>
              <a:off x="38348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21"/>
            <p:cNvSpPr/>
            <p:nvPr/>
          </p:nvSpPr>
          <p:spPr>
            <a:xfrm>
              <a:off x="39119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21"/>
            <p:cNvSpPr/>
            <p:nvPr/>
          </p:nvSpPr>
          <p:spPr>
            <a:xfrm>
              <a:off x="39890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21"/>
            <p:cNvSpPr/>
            <p:nvPr/>
          </p:nvSpPr>
          <p:spPr>
            <a:xfrm>
              <a:off x="4066100" y="3127975"/>
              <a:ext cx="87600" cy="876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121"/>
          <p:cNvSpPr txBox="1"/>
          <p:nvPr/>
        </p:nvSpPr>
        <p:spPr>
          <a:xfrm>
            <a:off x="3773000" y="3952275"/>
            <a:ext cx="9168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Switch</a:t>
            </a:r>
            <a:endParaRPr>
              <a:latin typeface="Roboto"/>
              <a:ea typeface="Roboto"/>
              <a:cs typeface="Roboto"/>
              <a:sym typeface="Roboto"/>
            </a:endParaRPr>
          </a:p>
        </p:txBody>
      </p:sp>
      <p:pic>
        <p:nvPicPr>
          <p:cNvPr id="2323" name="Google Shape;2323;p121"/>
          <p:cNvPicPr preferRelativeResize="0"/>
          <p:nvPr/>
        </p:nvPicPr>
        <p:blipFill rotWithShape="1">
          <a:blip r:embed="rId3">
            <a:alphaModFix/>
          </a:blip>
          <a:srcRect t="23758" r="51763" b="8765"/>
          <a:stretch/>
        </p:blipFill>
        <p:spPr>
          <a:xfrm>
            <a:off x="6274600" y="2705936"/>
            <a:ext cx="954790" cy="715840"/>
          </a:xfrm>
          <a:prstGeom prst="rect">
            <a:avLst/>
          </a:prstGeom>
          <a:noFill/>
          <a:ln>
            <a:noFill/>
          </a:ln>
        </p:spPr>
      </p:pic>
      <p:sp>
        <p:nvSpPr>
          <p:cNvPr id="2324" name="Google Shape;2324;p121"/>
          <p:cNvSpPr/>
          <p:nvPr/>
        </p:nvSpPr>
        <p:spPr>
          <a:xfrm>
            <a:off x="3898925" y="344485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21"/>
          <p:cNvSpPr/>
          <p:nvPr/>
        </p:nvSpPr>
        <p:spPr>
          <a:xfrm rot="10800000">
            <a:off x="4000775" y="331644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21"/>
          <p:cNvSpPr/>
          <p:nvPr/>
        </p:nvSpPr>
        <p:spPr>
          <a:xfrm>
            <a:off x="1258700" y="2052075"/>
            <a:ext cx="2806500" cy="10152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i="1">
                <a:latin typeface="Roboto"/>
                <a:ea typeface="Roboto"/>
                <a:cs typeface="Roboto"/>
                <a:sym typeface="Roboto"/>
              </a:rPr>
              <a:t>Now I know exactly where </a:t>
            </a:r>
            <a:r>
              <a:rPr lang="en" i="1">
                <a:latin typeface="Inconsolata"/>
                <a:ea typeface="Inconsolata"/>
                <a:cs typeface="Inconsolata"/>
                <a:sym typeface="Inconsolata"/>
              </a:rPr>
              <a:t>1.000.000.1</a:t>
            </a:r>
            <a:r>
              <a:rPr lang="en" i="1">
                <a:latin typeface="Roboto"/>
                <a:ea typeface="Roboto"/>
                <a:cs typeface="Roboto"/>
                <a:sym typeface="Roboto"/>
              </a:rPr>
              <a:t> is. </a:t>
            </a:r>
            <a:endParaRPr i="1">
              <a:latin typeface="Roboto"/>
              <a:ea typeface="Roboto"/>
              <a:cs typeface="Roboto"/>
              <a:sym typeface="Roboto"/>
            </a:endParaRPr>
          </a:p>
        </p:txBody>
      </p:sp>
      <p:sp>
        <p:nvSpPr>
          <p:cNvPr id="2326" name="Google Shape;2326;p121"/>
          <p:cNvSpPr txBox="1"/>
          <p:nvPr/>
        </p:nvSpPr>
        <p:spPr>
          <a:xfrm>
            <a:off x="6337275" y="3342800"/>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1.000.000.1</a:t>
            </a:r>
            <a:endParaRPr>
              <a:latin typeface="Inconsolata"/>
              <a:ea typeface="Inconsolata"/>
              <a:cs typeface="Inconsolata"/>
              <a:sym typeface="Inconsolata"/>
            </a:endParaRPr>
          </a:p>
        </p:txBody>
      </p:sp>
      <p:sp>
        <p:nvSpPr>
          <p:cNvPr id="2327" name="Google Shape;2327;p121"/>
          <p:cNvSpPr txBox="1"/>
          <p:nvPr/>
        </p:nvSpPr>
        <p:spPr>
          <a:xfrm>
            <a:off x="6337275" y="4623375"/>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1.000.000.2</a:t>
            </a:r>
            <a:endParaRPr>
              <a:latin typeface="Inconsolata"/>
              <a:ea typeface="Inconsolata"/>
              <a:cs typeface="Inconsolata"/>
              <a:sym typeface="Inconsolat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pic>
        <p:nvPicPr>
          <p:cNvPr id="2332" name="Google Shape;2332;p122"/>
          <p:cNvPicPr preferRelativeResize="0"/>
          <p:nvPr/>
        </p:nvPicPr>
        <p:blipFill rotWithShape="1">
          <a:blip r:embed="rId3">
            <a:alphaModFix/>
          </a:blip>
          <a:srcRect t="14984" b="641"/>
          <a:stretch/>
        </p:blipFill>
        <p:spPr>
          <a:xfrm>
            <a:off x="175" y="0"/>
            <a:ext cx="9144000" cy="5143501"/>
          </a:xfrm>
          <a:prstGeom prst="rect">
            <a:avLst/>
          </a:prstGeom>
          <a:noFill/>
          <a:ln>
            <a:noFill/>
          </a:ln>
        </p:spPr>
      </p:pic>
      <p:sp>
        <p:nvSpPr>
          <p:cNvPr id="2333" name="Google Shape;2333;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ARP Cache Timeout</a:t>
            </a:r>
            <a:endParaRPr/>
          </a:p>
        </p:txBody>
      </p:sp>
      <p:sp>
        <p:nvSpPr>
          <p:cNvPr id="2334" name="Google Shape;2334;p122"/>
          <p:cNvSpPr txBox="1">
            <a:spLocks noGrp="1"/>
          </p:cNvSpPr>
          <p:nvPr>
            <p:ph type="subTitle" idx="1"/>
          </p:nvPr>
        </p:nvSpPr>
        <p:spPr>
          <a:xfrm>
            <a:off x="0" y="675975"/>
            <a:ext cx="6169200" cy="1633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Entries added to the ARP cache are called </a:t>
            </a:r>
            <a:r>
              <a:rPr lang="en" b="1"/>
              <a:t>dynamic</a:t>
            </a:r>
            <a:r>
              <a:rPr lang="en"/>
              <a:t> ARP entries, meaning they can be changed with future ARP replies.</a:t>
            </a:r>
            <a:endParaRPr/>
          </a:p>
        </p:txBody>
      </p:sp>
      <p:sp>
        <p:nvSpPr>
          <p:cNvPr id="2335" name="Google Shape;2335;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cxnSp>
        <p:nvCxnSpPr>
          <p:cNvPr id="2336" name="Google Shape;2336;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37" name="Google Shape;2337;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38" name="Google Shape;2338;p122"/>
          <p:cNvSpPr/>
          <p:nvPr/>
        </p:nvSpPr>
        <p:spPr>
          <a:xfrm>
            <a:off x="1504950" y="1836025"/>
            <a:ext cx="7517100" cy="7905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22"/>
          <p:cNvSpPr txBox="1">
            <a:spLocks noGrp="1"/>
          </p:cNvSpPr>
          <p:nvPr>
            <p:ph type="subTitle" idx="1"/>
          </p:nvPr>
        </p:nvSpPr>
        <p:spPr>
          <a:xfrm>
            <a:off x="163400" y="1860000"/>
            <a:ext cx="7656300" cy="7665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Dynamic ARP entries will only stay in the ARP cache for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 limited period of time known as the </a:t>
            </a:r>
            <a:r>
              <a:rPr lang="en" sz="1600" b="1">
                <a:solidFill>
                  <a:schemeClr val="dk1"/>
                </a:solidFill>
                <a:latin typeface="Roboto"/>
                <a:ea typeface="Roboto"/>
                <a:cs typeface="Roboto"/>
                <a:sym typeface="Roboto"/>
              </a:rPr>
              <a:t>ARP</a:t>
            </a:r>
            <a:r>
              <a:rPr lang="en" sz="1600">
                <a:solidFill>
                  <a:schemeClr val="dk1"/>
                </a:solidFill>
                <a:latin typeface="Roboto"/>
                <a:ea typeface="Roboto"/>
                <a:cs typeface="Roboto"/>
                <a:sym typeface="Roboto"/>
              </a:rPr>
              <a:t> </a:t>
            </a:r>
            <a:r>
              <a:rPr lang="en" sz="1600" b="1">
                <a:solidFill>
                  <a:schemeClr val="dk1"/>
                </a:solidFill>
                <a:latin typeface="Roboto"/>
                <a:ea typeface="Roboto"/>
                <a:cs typeface="Roboto"/>
                <a:sym typeface="Roboto"/>
              </a:rPr>
              <a:t>cache timeout</a:t>
            </a:r>
            <a:r>
              <a:rPr lang="en" sz="1600">
                <a:solidFill>
                  <a:schemeClr val="dk1"/>
                </a:solidFill>
                <a:latin typeface="Roboto"/>
                <a:ea typeface="Roboto"/>
                <a:cs typeface="Roboto"/>
                <a:sym typeface="Roboto"/>
              </a:rPr>
              <a:t>.</a:t>
            </a:r>
            <a:endParaRPr sz="1600">
              <a:latin typeface="Roboto"/>
              <a:ea typeface="Roboto"/>
              <a:cs typeface="Roboto"/>
              <a:sym typeface="Roboto"/>
            </a:endParaRPr>
          </a:p>
        </p:txBody>
      </p:sp>
      <p:pic>
        <p:nvPicPr>
          <p:cNvPr id="2340" name="Google Shape;2340;p122"/>
          <p:cNvPicPr preferRelativeResize="0"/>
          <p:nvPr/>
        </p:nvPicPr>
        <p:blipFill rotWithShape="1">
          <a:blip r:embed="rId4">
            <a:alphaModFix/>
          </a:blip>
          <a:srcRect t="1774" b="1765"/>
          <a:stretch/>
        </p:blipFill>
        <p:spPr>
          <a:xfrm>
            <a:off x="429777" y="1859997"/>
            <a:ext cx="1023195" cy="790500"/>
          </a:xfrm>
          <a:prstGeom prst="rect">
            <a:avLst/>
          </a:prstGeom>
          <a:noFill/>
          <a:ln>
            <a:noFill/>
          </a:ln>
        </p:spPr>
      </p:pic>
      <p:sp>
        <p:nvSpPr>
          <p:cNvPr id="2341" name="Google Shape;2341;p122"/>
          <p:cNvSpPr/>
          <p:nvPr/>
        </p:nvSpPr>
        <p:spPr>
          <a:xfrm>
            <a:off x="1504950" y="2826625"/>
            <a:ext cx="7517100" cy="7905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2"/>
          <p:cNvSpPr txBox="1">
            <a:spLocks noGrp="1"/>
          </p:cNvSpPr>
          <p:nvPr>
            <p:ph type="subTitle" idx="2"/>
          </p:nvPr>
        </p:nvSpPr>
        <p:spPr>
          <a:xfrm>
            <a:off x="163400" y="2850600"/>
            <a:ext cx="9223500" cy="790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When the ARP cache timeout expires, the record is removed from the ARP cache and any future requests for the host require a new ARP request.</a:t>
            </a:r>
            <a:endParaRPr sz="1600">
              <a:solidFill>
                <a:schemeClr val="dk1"/>
              </a:solidFill>
              <a:latin typeface="Roboto"/>
              <a:ea typeface="Roboto"/>
              <a:cs typeface="Roboto"/>
              <a:sym typeface="Roboto"/>
            </a:endParaRPr>
          </a:p>
        </p:txBody>
      </p:sp>
      <p:pic>
        <p:nvPicPr>
          <p:cNvPr id="2343" name="Google Shape;2343;p122"/>
          <p:cNvPicPr preferRelativeResize="0"/>
          <p:nvPr/>
        </p:nvPicPr>
        <p:blipFill rotWithShape="1">
          <a:blip r:embed="rId4">
            <a:alphaModFix/>
          </a:blip>
          <a:srcRect t="1774" b="1765"/>
          <a:stretch/>
        </p:blipFill>
        <p:spPr>
          <a:xfrm>
            <a:off x="429777" y="2850597"/>
            <a:ext cx="1023195" cy="79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347"/>
        <p:cNvGrpSpPr/>
        <p:nvPr/>
      </p:nvGrpSpPr>
      <p:grpSpPr>
        <a:xfrm>
          <a:off x="0" y="0"/>
          <a:ext cx="0" cy="0"/>
          <a:chOff x="0" y="0"/>
          <a:chExt cx="0" cy="0"/>
        </a:xfrm>
      </p:grpSpPr>
      <p:sp>
        <p:nvSpPr>
          <p:cNvPr id="2348" name="Google Shape;2348;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ARP and Wireshark Setup </a:t>
            </a:r>
            <a:endParaRPr/>
          </a:p>
        </p:txBody>
      </p:sp>
      <p:sp>
        <p:nvSpPr>
          <p:cNvPr id="2349" name="Google Shape;2349;p123"/>
          <p:cNvSpPr txBox="1">
            <a:spLocks noGrp="1"/>
          </p:cNvSpPr>
          <p:nvPr>
            <p:ph type="subTitle" idx="1"/>
          </p:nvPr>
        </p:nvSpPr>
        <p:spPr>
          <a:xfrm>
            <a:off x="0" y="675975"/>
            <a:ext cx="93036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Wireshark lets us analyze ARP requests and responses. In the next demo, we will:</a:t>
            </a:r>
            <a:endParaRPr/>
          </a:p>
        </p:txBody>
      </p:sp>
      <p:sp>
        <p:nvSpPr>
          <p:cNvPr id="2350" name="Google Shape;2350;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
        <p:nvSpPr>
          <p:cNvPr id="2351" name="Google Shape;2351;p123"/>
          <p:cNvSpPr/>
          <p:nvPr/>
        </p:nvSpPr>
        <p:spPr>
          <a:xfrm>
            <a:off x="1504950" y="1226425"/>
            <a:ext cx="5172600" cy="7905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3"/>
          <p:cNvSpPr txBox="1">
            <a:spLocks noGrp="1"/>
          </p:cNvSpPr>
          <p:nvPr>
            <p:ph type="subTitle" idx="1"/>
          </p:nvPr>
        </p:nvSpPr>
        <p:spPr>
          <a:xfrm>
            <a:off x="163400" y="1250400"/>
            <a:ext cx="5980500" cy="790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Filter for all ARP packets in a .pcap file.</a:t>
            </a:r>
            <a:endParaRPr sz="1600" dirty="0">
              <a:latin typeface="Roboto"/>
              <a:ea typeface="Roboto"/>
              <a:cs typeface="Roboto"/>
              <a:sym typeface="Roboto"/>
            </a:endParaRPr>
          </a:p>
        </p:txBody>
      </p:sp>
      <p:pic>
        <p:nvPicPr>
          <p:cNvPr id="2353" name="Google Shape;2353;p123"/>
          <p:cNvPicPr preferRelativeResize="0"/>
          <p:nvPr/>
        </p:nvPicPr>
        <p:blipFill rotWithShape="1">
          <a:blip r:embed="rId3">
            <a:alphaModFix/>
          </a:blip>
          <a:srcRect t="1774" b="1765"/>
          <a:stretch/>
        </p:blipFill>
        <p:spPr>
          <a:xfrm>
            <a:off x="429777" y="1250397"/>
            <a:ext cx="1023195" cy="790500"/>
          </a:xfrm>
          <a:prstGeom prst="rect">
            <a:avLst/>
          </a:prstGeom>
          <a:noFill/>
          <a:ln>
            <a:noFill/>
          </a:ln>
        </p:spPr>
      </p:pic>
      <p:sp>
        <p:nvSpPr>
          <p:cNvPr id="2354" name="Google Shape;2354;p123"/>
          <p:cNvSpPr/>
          <p:nvPr/>
        </p:nvSpPr>
        <p:spPr>
          <a:xfrm>
            <a:off x="1504950" y="2217025"/>
            <a:ext cx="5172600" cy="7905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23"/>
          <p:cNvSpPr txBox="1">
            <a:spLocks noGrp="1"/>
          </p:cNvSpPr>
          <p:nvPr>
            <p:ph type="subTitle" idx="2"/>
          </p:nvPr>
        </p:nvSpPr>
        <p:spPr>
          <a:xfrm>
            <a:off x="163400" y="2241000"/>
            <a:ext cx="6805800" cy="790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This filter will show us the request from the source host, which will include a MAC address, associated with a specific IP address, that the data needs to be transmitted to.</a:t>
            </a:r>
            <a:endParaRPr sz="4000" dirty="0">
              <a:solidFill>
                <a:schemeClr val="dk1"/>
              </a:solidFill>
              <a:latin typeface="Roboto"/>
              <a:ea typeface="Roboto"/>
              <a:cs typeface="Roboto"/>
              <a:sym typeface="Roboto"/>
            </a:endParaRPr>
          </a:p>
        </p:txBody>
      </p:sp>
      <p:pic>
        <p:nvPicPr>
          <p:cNvPr id="2356" name="Google Shape;2356;p123"/>
          <p:cNvPicPr preferRelativeResize="0"/>
          <p:nvPr/>
        </p:nvPicPr>
        <p:blipFill rotWithShape="1">
          <a:blip r:embed="rId3">
            <a:alphaModFix/>
          </a:blip>
          <a:srcRect t="1774" b="1765"/>
          <a:stretch/>
        </p:blipFill>
        <p:spPr>
          <a:xfrm>
            <a:off x="429777" y="2240997"/>
            <a:ext cx="1023195" cy="790500"/>
          </a:xfrm>
          <a:prstGeom prst="rect">
            <a:avLst/>
          </a:prstGeom>
          <a:noFill/>
          <a:ln>
            <a:noFill/>
          </a:ln>
        </p:spPr>
      </p:pic>
      <p:sp>
        <p:nvSpPr>
          <p:cNvPr id="2357" name="Google Shape;2357;p123"/>
          <p:cNvSpPr/>
          <p:nvPr/>
        </p:nvSpPr>
        <p:spPr>
          <a:xfrm>
            <a:off x="1504950" y="3207625"/>
            <a:ext cx="5172600" cy="7905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23"/>
          <p:cNvSpPr txBox="1">
            <a:spLocks noGrp="1"/>
          </p:cNvSpPr>
          <p:nvPr>
            <p:ph type="subTitle" idx="3"/>
          </p:nvPr>
        </p:nvSpPr>
        <p:spPr>
          <a:xfrm>
            <a:off x="163400" y="3231600"/>
            <a:ext cx="6514200" cy="790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If the request can be successfully answered, we’ll see a response from the owner of the IP address, containing the device’s MAC address.</a:t>
            </a:r>
            <a:endParaRPr sz="1600" dirty="0">
              <a:solidFill>
                <a:schemeClr val="dk1"/>
              </a:solidFill>
              <a:latin typeface="Roboto"/>
              <a:ea typeface="Roboto"/>
              <a:cs typeface="Roboto"/>
              <a:sym typeface="Roboto"/>
            </a:endParaRPr>
          </a:p>
        </p:txBody>
      </p:sp>
      <p:pic>
        <p:nvPicPr>
          <p:cNvPr id="2359" name="Google Shape;2359;p123"/>
          <p:cNvPicPr preferRelativeResize="0"/>
          <p:nvPr/>
        </p:nvPicPr>
        <p:blipFill rotWithShape="1">
          <a:blip r:embed="rId3">
            <a:alphaModFix/>
          </a:blip>
          <a:srcRect t="1774" b="1765"/>
          <a:stretch/>
        </p:blipFill>
        <p:spPr>
          <a:xfrm>
            <a:off x="429777" y="3231597"/>
            <a:ext cx="1023195" cy="790500"/>
          </a:xfrm>
          <a:prstGeom prst="rect">
            <a:avLst/>
          </a:prstGeom>
          <a:noFill/>
          <a:ln>
            <a:noFill/>
          </a:ln>
        </p:spPr>
      </p:pic>
      <p:sp>
        <p:nvSpPr>
          <p:cNvPr id="2360" name="Google Shape;2360;p123"/>
          <p:cNvSpPr/>
          <p:nvPr/>
        </p:nvSpPr>
        <p:spPr>
          <a:xfrm>
            <a:off x="7166650" y="1471200"/>
            <a:ext cx="261900" cy="2619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23"/>
          <p:cNvSpPr/>
          <p:nvPr/>
        </p:nvSpPr>
        <p:spPr>
          <a:xfrm rot="-1189563">
            <a:off x="7552454" y="1769737"/>
            <a:ext cx="261819" cy="261819"/>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23"/>
          <p:cNvSpPr/>
          <p:nvPr/>
        </p:nvSpPr>
        <p:spPr>
          <a:xfrm rot="1093641">
            <a:off x="8000342" y="1929664"/>
            <a:ext cx="261838" cy="261838"/>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23"/>
          <p:cNvSpPr/>
          <p:nvPr/>
        </p:nvSpPr>
        <p:spPr>
          <a:xfrm rot="1093641">
            <a:off x="7716917" y="1294126"/>
            <a:ext cx="261838" cy="261838"/>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23"/>
          <p:cNvSpPr/>
          <p:nvPr/>
        </p:nvSpPr>
        <p:spPr>
          <a:xfrm>
            <a:off x="8142000" y="1557213"/>
            <a:ext cx="261900" cy="2619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123"/>
          <p:cNvGrpSpPr/>
          <p:nvPr/>
        </p:nvGrpSpPr>
        <p:grpSpPr>
          <a:xfrm>
            <a:off x="7102750" y="2183160"/>
            <a:ext cx="1633500" cy="1788840"/>
            <a:chOff x="7102750" y="2183160"/>
            <a:chExt cx="1633500" cy="1788840"/>
          </a:xfrm>
        </p:grpSpPr>
        <p:sp>
          <p:nvSpPr>
            <p:cNvPr id="2366" name="Google Shape;2366;p123"/>
            <p:cNvSpPr/>
            <p:nvPr/>
          </p:nvSpPr>
          <p:spPr>
            <a:xfrm rot="10800000">
              <a:off x="7102750" y="2183160"/>
              <a:ext cx="1633500" cy="1206300"/>
            </a:xfrm>
            <a:prstGeom prst="triangle">
              <a:avLst>
                <a:gd name="adj" fmla="val 50000"/>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23"/>
            <p:cNvSpPr/>
            <p:nvPr/>
          </p:nvSpPr>
          <p:spPr>
            <a:xfrm>
              <a:off x="7770025" y="3145800"/>
              <a:ext cx="316800" cy="8262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68" name="Google Shape;2368;p123"/>
          <p:cNvPicPr preferRelativeResize="0"/>
          <p:nvPr/>
        </p:nvPicPr>
        <p:blipFill>
          <a:blip r:embed="rId4">
            <a:alphaModFix/>
          </a:blip>
          <a:stretch>
            <a:fillRect/>
          </a:stretch>
        </p:blipFill>
        <p:spPr>
          <a:xfrm>
            <a:off x="7445708" y="2336375"/>
            <a:ext cx="947584" cy="26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12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ARP and Wireshark Setup</a:t>
            </a:r>
            <a:endParaRPr/>
          </a:p>
        </p:txBody>
      </p:sp>
      <p:sp>
        <p:nvSpPr>
          <p:cNvPr id="2374" name="Google Shape;2374;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pic>
        <p:nvPicPr>
          <p:cNvPr id="2379" name="Google Shape;2379;p125"/>
          <p:cNvPicPr preferRelativeResize="0"/>
          <p:nvPr/>
        </p:nvPicPr>
        <p:blipFill rotWithShape="1">
          <a:blip r:embed="rId3">
            <a:alphaModFix/>
          </a:blip>
          <a:srcRect t="11250" b="4602"/>
          <a:stretch/>
        </p:blipFill>
        <p:spPr>
          <a:xfrm>
            <a:off x="-12300" y="0"/>
            <a:ext cx="9168600" cy="5143501"/>
          </a:xfrm>
          <a:prstGeom prst="rect">
            <a:avLst/>
          </a:prstGeom>
          <a:noFill/>
          <a:ln>
            <a:noFill/>
          </a:ln>
        </p:spPr>
      </p:pic>
      <p:pic>
        <p:nvPicPr>
          <p:cNvPr id="2380" name="Google Shape;2380;p125"/>
          <p:cNvPicPr preferRelativeResize="0"/>
          <p:nvPr/>
        </p:nvPicPr>
        <p:blipFill>
          <a:blip r:embed="rId4">
            <a:alphaModFix amt="85000"/>
          </a:blip>
          <a:stretch>
            <a:fillRect/>
          </a:stretch>
        </p:blipFill>
        <p:spPr>
          <a:xfrm>
            <a:off x="-24600" y="0"/>
            <a:ext cx="9219773" cy="4343900"/>
          </a:xfrm>
          <a:prstGeom prst="rect">
            <a:avLst/>
          </a:prstGeom>
          <a:noFill/>
          <a:ln>
            <a:noFill/>
          </a:ln>
        </p:spPr>
      </p:pic>
      <p:sp>
        <p:nvSpPr>
          <p:cNvPr id="2381" name="Google Shape;2381;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17</a:t>
            </a:fld>
            <a:endParaRPr sz="600">
              <a:solidFill>
                <a:srgbClr val="FFFFFF"/>
              </a:solidFill>
            </a:endParaRPr>
          </a:p>
        </p:txBody>
      </p:sp>
      <p:cxnSp>
        <p:nvCxnSpPr>
          <p:cNvPr id="2382" name="Google Shape;2382;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83" name="Google Shape;2383;p125"/>
          <p:cNvSpPr/>
          <p:nvPr/>
        </p:nvSpPr>
        <p:spPr>
          <a:xfrm>
            <a:off x="690300" y="508700"/>
            <a:ext cx="3821400" cy="3821400"/>
          </a:xfrm>
          <a:prstGeom prst="ellipse">
            <a:avLst/>
          </a:prstGeom>
          <a:solidFill>
            <a:srgbClr val="EF7E67">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25"/>
          <p:cNvSpPr txBox="1"/>
          <p:nvPr/>
        </p:nvSpPr>
        <p:spPr>
          <a:xfrm>
            <a:off x="690250" y="1076200"/>
            <a:ext cx="3821400" cy="30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Roboto"/>
                <a:ea typeface="Roboto"/>
                <a:cs typeface="Roboto"/>
                <a:sym typeface="Roboto"/>
              </a:rPr>
              <a:t>ARP and Security</a:t>
            </a:r>
            <a:endParaRPr sz="2400">
              <a:solidFill>
                <a:schemeClr val="dk1"/>
              </a:solidFill>
              <a:latin typeface="Roboto"/>
              <a:ea typeface="Roboto"/>
              <a:cs typeface="Roboto"/>
              <a:sym typeface="Roboto"/>
            </a:endParaRPr>
          </a:p>
          <a:p>
            <a:pPr marL="0" lvl="0" indent="0" algn="ctr" rtl="0">
              <a:spcBef>
                <a:spcPts val="800"/>
              </a:spcBef>
              <a:spcAft>
                <a:spcPts val="0"/>
              </a:spcAft>
              <a:buNone/>
            </a:pPr>
            <a:r>
              <a:rPr lang="en" sz="2200">
                <a:solidFill>
                  <a:schemeClr val="dk1"/>
                </a:solidFill>
                <a:latin typeface="Roboto"/>
                <a:ea typeface="Roboto"/>
                <a:cs typeface="Roboto"/>
                <a:sym typeface="Roboto"/>
              </a:rPr>
              <a:t>If an attacker has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access to a LAN, they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can intercept traffic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on its way to the</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correct destination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(“the good host”).</a:t>
            </a:r>
            <a:endParaRPr sz="2200">
              <a:solidFill>
                <a:schemeClr val="dk1"/>
              </a:solidFill>
              <a:latin typeface="Roboto"/>
              <a:ea typeface="Roboto"/>
              <a:cs typeface="Roboto"/>
              <a:sym typeface="Roboto"/>
            </a:endParaRPr>
          </a:p>
          <a:p>
            <a:pPr marL="0" lvl="0" indent="0" algn="ctr" rtl="0">
              <a:spcBef>
                <a:spcPts val="0"/>
              </a:spcBef>
              <a:spcAft>
                <a:spcPts val="0"/>
              </a:spcAft>
              <a:buNone/>
            </a:pPr>
            <a:endParaRPr sz="24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88"/>
        <p:cNvGrpSpPr/>
        <p:nvPr/>
      </p:nvGrpSpPr>
      <p:grpSpPr>
        <a:xfrm>
          <a:off x="0" y="0"/>
          <a:ext cx="0" cy="0"/>
          <a:chOff x="0" y="0"/>
          <a:chExt cx="0" cy="0"/>
        </a:xfrm>
      </p:grpSpPr>
      <p:sp>
        <p:nvSpPr>
          <p:cNvPr id="2389" name="Google Shape;2389;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ARP Spoofing</a:t>
            </a:r>
            <a:endParaRPr/>
          </a:p>
        </p:txBody>
      </p:sp>
      <p:sp>
        <p:nvSpPr>
          <p:cNvPr id="2390" name="Google Shape;2390;p126"/>
          <p:cNvSpPr txBox="1">
            <a:spLocks noGrp="1"/>
          </p:cNvSpPr>
          <p:nvPr>
            <p:ph type="subTitle" idx="1"/>
          </p:nvPr>
        </p:nvSpPr>
        <p:spPr>
          <a:xfrm>
            <a:off x="0" y="802400"/>
            <a:ext cx="7886700" cy="1591500"/>
          </a:xfrm>
          <a:prstGeom prst="rect">
            <a:avLst/>
          </a:prstGeom>
        </p:spPr>
        <p:txBody>
          <a:bodyPr spcFirstLastPara="1" wrap="square" lIns="457200" tIns="91425" rIns="457200" bIns="0" anchor="t" anchorCtr="0">
            <a:noAutofit/>
          </a:bodyPr>
          <a:lstStyle/>
          <a:p>
            <a:pPr marL="457200" lvl="0" indent="-330200" algn="l" rtl="0">
              <a:spcBef>
                <a:spcPts val="0"/>
              </a:spcBef>
              <a:spcAft>
                <a:spcPts val="0"/>
              </a:spcAft>
              <a:buSzPts val="1600"/>
              <a:buChar char="●"/>
            </a:pPr>
            <a:r>
              <a:rPr lang="en" sz="1600"/>
              <a:t>The attacker can send a spoof ARP message to the LAN, directing all traffic intended for the good host to the attacker's MAC address.</a:t>
            </a:r>
            <a:endParaRPr sz="1600"/>
          </a:p>
          <a:p>
            <a:pPr marL="457200" lvl="0" indent="-330200" algn="l" rtl="0">
              <a:spcBef>
                <a:spcPts val="1000"/>
              </a:spcBef>
              <a:spcAft>
                <a:spcPts val="0"/>
              </a:spcAft>
              <a:buSzPts val="1600"/>
              <a:buChar char="●"/>
            </a:pPr>
            <a:r>
              <a:rPr lang="en" sz="1600"/>
              <a:t>After the attacker sends the spoof ARP message, all traffic originally destined for the good host is intercepted by the attacker’s device with the malicious MAC address.</a:t>
            </a:r>
            <a:endParaRPr sz="1600"/>
          </a:p>
        </p:txBody>
      </p:sp>
      <p:pic>
        <p:nvPicPr>
          <p:cNvPr id="2391" name="Google Shape;2391;p126"/>
          <p:cNvPicPr preferRelativeResize="0"/>
          <p:nvPr/>
        </p:nvPicPr>
        <p:blipFill rotWithShape="1">
          <a:blip r:embed="rId3">
            <a:alphaModFix/>
          </a:blip>
          <a:srcRect b="10514"/>
          <a:stretch/>
        </p:blipFill>
        <p:spPr>
          <a:xfrm>
            <a:off x="411950" y="2521625"/>
            <a:ext cx="8312974" cy="2307850"/>
          </a:xfrm>
          <a:prstGeom prst="rect">
            <a:avLst/>
          </a:prstGeom>
          <a:noFill/>
          <a:ln w="9525" cap="flat" cmpd="sng">
            <a:solidFill>
              <a:srgbClr val="999999"/>
            </a:solidFill>
            <a:prstDash val="solid"/>
            <a:round/>
            <a:headEnd type="none" w="sm" len="sm"/>
            <a:tailEnd type="none" w="sm" len="sm"/>
          </a:ln>
        </p:spPr>
      </p:pic>
      <p:sp>
        <p:nvSpPr>
          <p:cNvPr id="2392" name="Google Shape;2392;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96"/>
        <p:cNvGrpSpPr/>
        <p:nvPr/>
      </p:nvGrpSpPr>
      <p:grpSpPr>
        <a:xfrm>
          <a:off x="0" y="0"/>
          <a:ext cx="0" cy="0"/>
          <a:chOff x="0" y="0"/>
          <a:chExt cx="0" cy="0"/>
        </a:xfrm>
      </p:grpSpPr>
      <p:sp>
        <p:nvSpPr>
          <p:cNvPr id="2397" name="Google Shape;2397;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ARP Spoofing</a:t>
            </a:r>
            <a:endParaRPr/>
          </a:p>
        </p:txBody>
      </p:sp>
      <p:sp>
        <p:nvSpPr>
          <p:cNvPr id="2398" name="Google Shape;2398;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pic>
        <p:nvPicPr>
          <p:cNvPr id="2399" name="Google Shape;2399;p127"/>
          <p:cNvPicPr preferRelativeResize="0"/>
          <p:nvPr/>
        </p:nvPicPr>
        <p:blipFill>
          <a:blip r:embed="rId3">
            <a:alphaModFix/>
          </a:blip>
          <a:stretch>
            <a:fillRect/>
          </a:stretch>
        </p:blipFill>
        <p:spPr>
          <a:xfrm>
            <a:off x="346075" y="2318175"/>
            <a:ext cx="8451849" cy="2622000"/>
          </a:xfrm>
          <a:prstGeom prst="rect">
            <a:avLst/>
          </a:prstGeom>
          <a:noFill/>
          <a:ln w="9525" cap="flat" cmpd="sng">
            <a:solidFill>
              <a:srgbClr val="999999"/>
            </a:solidFill>
            <a:prstDash val="solid"/>
            <a:round/>
            <a:headEnd type="none" w="sm" len="sm"/>
            <a:tailEnd type="none" w="sm" len="sm"/>
          </a:ln>
        </p:spPr>
      </p:pic>
      <p:sp>
        <p:nvSpPr>
          <p:cNvPr id="2400" name="Google Shape;2400;p127"/>
          <p:cNvSpPr txBox="1">
            <a:spLocks noGrp="1"/>
          </p:cNvSpPr>
          <p:nvPr>
            <p:ph type="subTitle" idx="1"/>
          </p:nvPr>
        </p:nvSpPr>
        <p:spPr>
          <a:xfrm>
            <a:off x="-148500" y="734750"/>
            <a:ext cx="9547200" cy="1382400"/>
          </a:xfrm>
          <a:prstGeom prst="rect">
            <a:avLst/>
          </a:prstGeom>
        </p:spPr>
        <p:txBody>
          <a:bodyPr spcFirstLastPara="1" wrap="square" lIns="457200" tIns="91425" rIns="457200" bIns="0" anchor="t" anchorCtr="0">
            <a:noAutofit/>
          </a:bodyPr>
          <a:lstStyle/>
          <a:p>
            <a:pPr marL="457200" lvl="0" indent="-330200" algn="l" rtl="0">
              <a:lnSpc>
                <a:spcPct val="115000"/>
              </a:lnSpc>
              <a:spcBef>
                <a:spcPts val="0"/>
              </a:spcBef>
              <a:spcAft>
                <a:spcPts val="0"/>
              </a:spcAft>
              <a:buSzPts val="1600"/>
              <a:buChar char="●"/>
            </a:pPr>
            <a:r>
              <a:rPr lang="en" sz="1600">
                <a:solidFill>
                  <a:schemeClr val="dk1"/>
                </a:solidFill>
              </a:rPr>
              <a:t>The good hos</a:t>
            </a:r>
            <a:r>
              <a:rPr lang="en" sz="1600"/>
              <a:t>t is </a:t>
            </a:r>
            <a:r>
              <a:rPr lang="en" sz="1600" b="1">
                <a:latin typeface="Inconsolata"/>
                <a:ea typeface="Inconsolata"/>
                <a:cs typeface="Inconsolata"/>
                <a:sym typeface="Inconsolata"/>
              </a:rPr>
              <a:t>192.168.47.2</a:t>
            </a:r>
            <a:r>
              <a:rPr lang="en" sz="1600"/>
              <a:t>; the correct MAC address is </a:t>
            </a:r>
            <a:r>
              <a:rPr lang="en" sz="1600" b="1">
                <a:latin typeface="Inconsolata"/>
                <a:ea typeface="Inconsolata"/>
                <a:cs typeface="Inconsolata"/>
                <a:sym typeface="Inconsolata"/>
              </a:rPr>
              <a:t>00:50:56:fd:2f:16</a:t>
            </a:r>
            <a:r>
              <a:rPr lang="en" sz="1600"/>
              <a:t>.</a:t>
            </a:r>
            <a:endParaRPr sz="1600"/>
          </a:p>
          <a:p>
            <a:pPr marL="457200" lvl="0" indent="-330200" algn="l" rtl="0">
              <a:lnSpc>
                <a:spcPct val="115000"/>
              </a:lnSpc>
              <a:spcBef>
                <a:spcPts val="1000"/>
              </a:spcBef>
              <a:spcAft>
                <a:spcPts val="0"/>
              </a:spcAft>
              <a:buSzPts val="1600"/>
              <a:buChar char="●"/>
            </a:pPr>
            <a:r>
              <a:rPr lang="en" sz="1600">
                <a:solidFill>
                  <a:schemeClr val="dk1"/>
                </a:solidFill>
              </a:rPr>
              <a:t>The attacker’s MAC address is </a:t>
            </a:r>
            <a:r>
              <a:rPr lang="en" sz="1600" b="1">
                <a:latin typeface="Inconsolata"/>
                <a:ea typeface="Inconsolata"/>
                <a:cs typeface="Inconsolata"/>
                <a:sym typeface="Inconsolata"/>
              </a:rPr>
              <a:t>00:0c:29:1d:b3:b1</a:t>
            </a:r>
            <a:r>
              <a:rPr lang="en" sz="1600" b="1"/>
              <a:t>.</a:t>
            </a:r>
            <a:r>
              <a:rPr lang="en" sz="1600">
                <a:solidFill>
                  <a:schemeClr val="dk1"/>
                </a:solidFill>
              </a:rPr>
              <a:t> A spoof ARP message directs traffic intended for the good MAC address to the attacker's MAC address.</a:t>
            </a:r>
            <a:endParaRPr sz="1600">
              <a:solidFill>
                <a:schemeClr val="dk1"/>
              </a:solidFill>
            </a:endParaRPr>
          </a:p>
          <a:p>
            <a:pPr marL="457200" lvl="0" indent="-330200" algn="l" rtl="0">
              <a:lnSpc>
                <a:spcPct val="115000"/>
              </a:lnSpc>
              <a:spcBef>
                <a:spcPts val="1000"/>
              </a:spcBef>
              <a:spcAft>
                <a:spcPts val="1000"/>
              </a:spcAft>
              <a:buSzPts val="1600"/>
              <a:buChar char="●"/>
            </a:pPr>
            <a:r>
              <a:rPr lang="en" sz="1600">
                <a:solidFill>
                  <a:schemeClr val="dk1"/>
                </a:solidFill>
              </a:rPr>
              <a:t>The spoof ARP message can be understood as: </a:t>
            </a:r>
            <a:r>
              <a:rPr lang="en" sz="1600" b="1">
                <a:latin typeface="Inconsolata"/>
                <a:ea typeface="Inconsolata"/>
                <a:cs typeface="Inconsolata"/>
                <a:sym typeface="Inconsolata"/>
              </a:rPr>
              <a:t>192.168.47.2 is at 00:0c:29:1d:b3:b1</a:t>
            </a:r>
            <a:r>
              <a:rPr lang="en" sz="1600" b="1"/>
              <a:t>.</a:t>
            </a:r>
            <a:endParaRPr sz="16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81" name="Google Shape;2081;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2082" name="Google Shape;2082;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
        <p:nvSpPr>
          <p:cNvPr id="2083" name="Google Shape;2083;p11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10"/>
          <p:cNvSpPr txBox="1">
            <a:spLocks noGrp="1"/>
          </p:cNvSpPr>
          <p:nvPr>
            <p:ph type="subTitle" idx="1"/>
          </p:nvPr>
        </p:nvSpPr>
        <p:spPr>
          <a:xfrm>
            <a:off x="0" y="1175325"/>
            <a:ext cx="9144000" cy="446400"/>
          </a:xfrm>
          <a:prstGeom prst="rect">
            <a:avLst/>
          </a:prstGeom>
          <a:noFill/>
          <a:ln>
            <a:noFill/>
          </a:ln>
        </p:spPr>
        <p:txBody>
          <a:bodyPr spcFirstLastPara="1" wrap="square" lIns="1325875" tIns="0" rIns="457200" bIns="0" anchor="ctr" anchorCtr="0">
            <a:noAutofit/>
          </a:bodyPr>
          <a:lstStyle/>
          <a:p>
            <a:pPr marL="0" lvl="0" indent="0" algn="l" rtl="0">
              <a:lnSpc>
                <a:spcPct val="115000"/>
              </a:lnSpc>
              <a:spcBef>
                <a:spcPts val="0"/>
              </a:spcBef>
              <a:spcAft>
                <a:spcPts val="0"/>
              </a:spcAft>
              <a:buNone/>
            </a:pPr>
            <a:r>
              <a:rPr lang="en" sz="1100" dirty="0">
                <a:latin typeface="Roboto"/>
                <a:ea typeface="Roboto"/>
                <a:cs typeface="Roboto"/>
                <a:sym typeface="Roboto"/>
              </a:rPr>
              <a:t>Define enumeration as a set of methods used by security professionals and attackers to determine </a:t>
            </a:r>
            <a:endParaRPr sz="1100" dirty="0">
              <a:latin typeface="Roboto"/>
              <a:ea typeface="Roboto"/>
              <a:cs typeface="Roboto"/>
              <a:sym typeface="Roboto"/>
            </a:endParaRPr>
          </a:p>
          <a:p>
            <a:pPr marL="0" lvl="0" indent="0" algn="l" rtl="0">
              <a:lnSpc>
                <a:spcPct val="115000"/>
              </a:lnSpc>
              <a:spcBef>
                <a:spcPts val="0"/>
              </a:spcBef>
              <a:spcAft>
                <a:spcPts val="0"/>
              </a:spcAft>
              <a:buNone/>
            </a:pPr>
            <a:r>
              <a:rPr lang="en" sz="1100" dirty="0">
                <a:latin typeface="Roboto"/>
                <a:ea typeface="Roboto"/>
                <a:cs typeface="Roboto"/>
                <a:sym typeface="Roboto"/>
              </a:rPr>
              <a:t>network vulnerabilities.</a:t>
            </a:r>
            <a:endParaRPr sz="1100" dirty="0">
              <a:latin typeface="Roboto"/>
              <a:ea typeface="Roboto"/>
              <a:cs typeface="Roboto"/>
              <a:sym typeface="Roboto"/>
            </a:endParaRPr>
          </a:p>
        </p:txBody>
      </p:sp>
      <p:sp>
        <p:nvSpPr>
          <p:cNvPr id="2085" name="Google Shape;2085;p11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10"/>
          <p:cNvSpPr txBox="1">
            <a:spLocks noGrp="1"/>
          </p:cNvSpPr>
          <p:nvPr>
            <p:ph type="subTitle" idx="2"/>
          </p:nvPr>
        </p:nvSpPr>
        <p:spPr>
          <a:xfrm>
            <a:off x="250" y="16979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Use Wireshark to  capture and analyze ARP activity, including ARP spoofing.</a:t>
            </a:r>
            <a:endParaRPr sz="1200">
              <a:latin typeface="Roboto"/>
              <a:ea typeface="Roboto"/>
              <a:cs typeface="Roboto"/>
              <a:sym typeface="Roboto"/>
            </a:endParaRPr>
          </a:p>
        </p:txBody>
      </p:sp>
      <p:sp>
        <p:nvSpPr>
          <p:cNvPr id="2087" name="Google Shape;2087;p11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10"/>
          <p:cNvSpPr txBox="1">
            <a:spLocks noGrp="1"/>
          </p:cNvSpPr>
          <p:nvPr>
            <p:ph type="subTitle" idx="3"/>
          </p:nvPr>
        </p:nvSpPr>
        <p:spPr>
          <a:xfrm>
            <a:off x="0" y="22211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Use </a:t>
            </a:r>
            <a:r>
              <a:rPr lang="en" sz="1200" dirty="0">
                <a:solidFill>
                  <a:schemeClr val="dk1"/>
                </a:solidFill>
                <a:latin typeface="Inconsolata"/>
                <a:ea typeface="Inconsolata"/>
                <a:cs typeface="Inconsolata"/>
                <a:sym typeface="Inconsolata"/>
              </a:rPr>
              <a:t>ping</a:t>
            </a:r>
            <a:r>
              <a:rPr lang="en" sz="1200" dirty="0">
                <a:solidFill>
                  <a:schemeClr val="dk1"/>
                </a:solidFill>
                <a:latin typeface="Roboto"/>
                <a:ea typeface="Roboto"/>
                <a:cs typeface="Roboto"/>
                <a:sym typeface="Roboto"/>
              </a:rPr>
              <a:t> and </a:t>
            </a:r>
            <a:r>
              <a:rPr lang="en" sz="1200" dirty="0">
                <a:solidFill>
                  <a:schemeClr val="dk1"/>
                </a:solidFill>
                <a:latin typeface="Inconsolata"/>
                <a:ea typeface="Inconsolata"/>
                <a:cs typeface="Inconsolata"/>
                <a:sym typeface="Inconsolata"/>
              </a:rPr>
              <a:t>fping</a:t>
            </a:r>
            <a:r>
              <a:rPr lang="en" sz="1200" dirty="0">
                <a:solidFill>
                  <a:schemeClr val="dk1"/>
                </a:solidFill>
                <a:latin typeface="Roboto"/>
                <a:ea typeface="Roboto"/>
                <a:cs typeface="Roboto"/>
                <a:sym typeface="Roboto"/>
              </a:rPr>
              <a:t> to determine if hosts are operating and accepting connections.</a:t>
            </a:r>
            <a:endParaRPr dirty="0"/>
          </a:p>
        </p:txBody>
      </p:sp>
      <p:sp>
        <p:nvSpPr>
          <p:cNvPr id="2089" name="Google Shape;2089;p11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10"/>
          <p:cNvSpPr txBox="1">
            <a:spLocks noGrp="1"/>
          </p:cNvSpPr>
          <p:nvPr>
            <p:ph type="subTitle" idx="4"/>
          </p:nvPr>
        </p:nvSpPr>
        <p:spPr>
          <a:xfrm>
            <a:off x="-250" y="27437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Use </a:t>
            </a:r>
            <a:r>
              <a:rPr lang="en" sz="1200">
                <a:solidFill>
                  <a:schemeClr val="dk1"/>
                </a:solidFill>
                <a:latin typeface="Inconsolata"/>
                <a:ea typeface="Inconsolata"/>
                <a:cs typeface="Inconsolata"/>
                <a:sym typeface="Inconsolata"/>
              </a:rPr>
              <a:t>traceroute</a:t>
            </a:r>
            <a:r>
              <a:rPr lang="en" sz="1200">
                <a:solidFill>
                  <a:schemeClr val="dk1"/>
                </a:solidFill>
                <a:latin typeface="Roboto"/>
                <a:ea typeface="Roboto"/>
                <a:cs typeface="Roboto"/>
                <a:sym typeface="Roboto"/>
              </a:rPr>
              <a:t> to troubleshoot networking communication issues between two devices.</a:t>
            </a:r>
            <a:endParaRPr/>
          </a:p>
        </p:txBody>
      </p:sp>
      <p:sp>
        <p:nvSpPr>
          <p:cNvPr id="2091" name="Google Shape;2091;p11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10"/>
          <p:cNvSpPr txBox="1">
            <a:spLocks noGrp="1"/>
          </p:cNvSpPr>
          <p:nvPr>
            <p:ph type="subTitle" idx="5"/>
          </p:nvPr>
        </p:nvSpPr>
        <p:spPr>
          <a:xfrm>
            <a:off x="0" y="326635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Define and distinguish between TCP and UDP.</a:t>
            </a:r>
            <a:endParaRPr/>
          </a:p>
        </p:txBody>
      </p:sp>
      <p:sp>
        <p:nvSpPr>
          <p:cNvPr id="2093" name="Google Shape;2093;p11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10"/>
          <p:cNvSpPr txBox="1">
            <a:spLocks noGrp="1"/>
          </p:cNvSpPr>
          <p:nvPr>
            <p:ph type="subTitle" idx="6"/>
          </p:nvPr>
        </p:nvSpPr>
        <p:spPr>
          <a:xfrm>
            <a:off x="-50" y="3788975"/>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Analyze TCP traffic in Wireshark.</a:t>
            </a:r>
            <a:endParaRPr/>
          </a:p>
        </p:txBody>
      </p:sp>
      <p:sp>
        <p:nvSpPr>
          <p:cNvPr id="2095" name="Google Shape;2095;p11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10"/>
          <p:cNvSpPr txBox="1">
            <a:spLocks noGrp="1"/>
          </p:cNvSpPr>
          <p:nvPr>
            <p:ph type="subTitle" idx="7"/>
          </p:nvPr>
        </p:nvSpPr>
        <p:spPr>
          <a:xfrm>
            <a:off x="25" y="4337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Analyze SYN Scans to determine the availability of ports on a network.</a:t>
            </a:r>
            <a:endParaRPr/>
          </a:p>
        </p:txBody>
      </p:sp>
      <p:pic>
        <p:nvPicPr>
          <p:cNvPr id="2097" name="Google Shape;2097;p110"/>
          <p:cNvPicPr preferRelativeResize="0"/>
          <p:nvPr/>
        </p:nvPicPr>
        <p:blipFill rotWithShape="1">
          <a:blip r:embed="rId3">
            <a:alphaModFix/>
          </a:blip>
          <a:srcRect t="2552" b="2561"/>
          <a:stretch/>
        </p:blipFill>
        <p:spPr>
          <a:xfrm>
            <a:off x="429768" y="1171588"/>
            <a:ext cx="521208" cy="396118"/>
          </a:xfrm>
          <a:prstGeom prst="rect">
            <a:avLst/>
          </a:prstGeom>
          <a:noFill/>
          <a:ln>
            <a:noFill/>
          </a:ln>
        </p:spPr>
      </p:pic>
      <p:pic>
        <p:nvPicPr>
          <p:cNvPr id="2098" name="Google Shape;2098;p110"/>
          <p:cNvPicPr preferRelativeResize="0"/>
          <p:nvPr/>
        </p:nvPicPr>
        <p:blipFill rotWithShape="1">
          <a:blip r:embed="rId3">
            <a:alphaModFix/>
          </a:blip>
          <a:srcRect t="2552" b="2561"/>
          <a:stretch/>
        </p:blipFill>
        <p:spPr>
          <a:xfrm>
            <a:off x="429768" y="1709650"/>
            <a:ext cx="521208" cy="396118"/>
          </a:xfrm>
          <a:prstGeom prst="rect">
            <a:avLst/>
          </a:prstGeom>
          <a:noFill/>
          <a:ln>
            <a:noFill/>
          </a:ln>
        </p:spPr>
      </p:pic>
      <p:pic>
        <p:nvPicPr>
          <p:cNvPr id="2099" name="Google Shape;2099;p110"/>
          <p:cNvPicPr preferRelativeResize="0"/>
          <p:nvPr/>
        </p:nvPicPr>
        <p:blipFill rotWithShape="1">
          <a:blip r:embed="rId3">
            <a:alphaModFix/>
          </a:blip>
          <a:srcRect t="2552" b="2561"/>
          <a:stretch/>
        </p:blipFill>
        <p:spPr>
          <a:xfrm>
            <a:off x="429768" y="2205600"/>
            <a:ext cx="521208" cy="396118"/>
          </a:xfrm>
          <a:prstGeom prst="rect">
            <a:avLst/>
          </a:prstGeom>
          <a:noFill/>
          <a:ln>
            <a:noFill/>
          </a:ln>
        </p:spPr>
      </p:pic>
      <p:pic>
        <p:nvPicPr>
          <p:cNvPr id="2100" name="Google Shape;2100;p110"/>
          <p:cNvPicPr preferRelativeResize="0"/>
          <p:nvPr/>
        </p:nvPicPr>
        <p:blipFill rotWithShape="1">
          <a:blip r:embed="rId3">
            <a:alphaModFix/>
          </a:blip>
          <a:srcRect t="2552" b="2561"/>
          <a:stretch/>
        </p:blipFill>
        <p:spPr>
          <a:xfrm>
            <a:off x="429768" y="2755163"/>
            <a:ext cx="521208" cy="396118"/>
          </a:xfrm>
          <a:prstGeom prst="rect">
            <a:avLst/>
          </a:prstGeom>
          <a:noFill/>
          <a:ln>
            <a:noFill/>
          </a:ln>
        </p:spPr>
      </p:pic>
      <p:pic>
        <p:nvPicPr>
          <p:cNvPr id="2101" name="Google Shape;2101;p110"/>
          <p:cNvPicPr preferRelativeResize="0"/>
          <p:nvPr/>
        </p:nvPicPr>
        <p:blipFill rotWithShape="1">
          <a:blip r:embed="rId3">
            <a:alphaModFix/>
          </a:blip>
          <a:srcRect t="2552" b="2561"/>
          <a:stretch/>
        </p:blipFill>
        <p:spPr>
          <a:xfrm>
            <a:off x="429768" y="3277788"/>
            <a:ext cx="521208" cy="396118"/>
          </a:xfrm>
          <a:prstGeom prst="rect">
            <a:avLst/>
          </a:prstGeom>
          <a:noFill/>
          <a:ln>
            <a:noFill/>
          </a:ln>
        </p:spPr>
      </p:pic>
      <p:pic>
        <p:nvPicPr>
          <p:cNvPr id="2102" name="Google Shape;2102;p110"/>
          <p:cNvPicPr preferRelativeResize="0"/>
          <p:nvPr/>
        </p:nvPicPr>
        <p:blipFill rotWithShape="1">
          <a:blip r:embed="rId3">
            <a:alphaModFix/>
          </a:blip>
          <a:srcRect t="2883" b="2892"/>
          <a:stretch/>
        </p:blipFill>
        <p:spPr>
          <a:xfrm>
            <a:off x="429768" y="3794760"/>
            <a:ext cx="520980" cy="393192"/>
          </a:xfrm>
          <a:prstGeom prst="rect">
            <a:avLst/>
          </a:prstGeom>
          <a:noFill/>
          <a:ln>
            <a:noFill/>
          </a:ln>
        </p:spPr>
      </p:pic>
      <p:pic>
        <p:nvPicPr>
          <p:cNvPr id="2103" name="Google Shape;2103;p110"/>
          <p:cNvPicPr preferRelativeResize="0"/>
          <p:nvPr/>
        </p:nvPicPr>
        <p:blipFill rotWithShape="1">
          <a:blip r:embed="rId3">
            <a:alphaModFix/>
          </a:blip>
          <a:srcRect t="2883" b="2892"/>
          <a:stretch/>
        </p:blipFill>
        <p:spPr>
          <a:xfrm>
            <a:off x="429768" y="4343400"/>
            <a:ext cx="520980" cy="39319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C101"/>
        </a:solidFill>
        <a:effectLst/>
      </p:bgPr>
    </p:bg>
    <p:spTree>
      <p:nvGrpSpPr>
        <p:cNvPr id="1" name="Shape 2404"/>
        <p:cNvGrpSpPr/>
        <p:nvPr/>
      </p:nvGrpSpPr>
      <p:grpSpPr>
        <a:xfrm>
          <a:off x="0" y="0"/>
          <a:ext cx="0" cy="0"/>
          <a:chOff x="0" y="0"/>
          <a:chExt cx="0" cy="0"/>
        </a:xfrm>
      </p:grpSpPr>
      <p:sp>
        <p:nvSpPr>
          <p:cNvPr id="2405" name="Google Shape;2405;p128"/>
          <p:cNvSpPr/>
          <p:nvPr/>
        </p:nvSpPr>
        <p:spPr>
          <a:xfrm>
            <a:off x="150450" y="501675"/>
            <a:ext cx="8869800" cy="4455600"/>
          </a:xfrm>
          <a:prstGeom prst="rect">
            <a:avLst/>
          </a:prstGeom>
          <a:solidFill>
            <a:srgbClr val="FEC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6" name="Google Shape;2406;p128"/>
          <p:cNvPicPr preferRelativeResize="0"/>
          <p:nvPr/>
        </p:nvPicPr>
        <p:blipFill rotWithShape="1">
          <a:blip r:embed="rId3">
            <a:alphaModFix/>
          </a:blip>
          <a:srcRect b="8667"/>
          <a:stretch/>
        </p:blipFill>
        <p:spPr>
          <a:xfrm flipH="1">
            <a:off x="1343101" y="7751"/>
            <a:ext cx="7526574" cy="4949450"/>
          </a:xfrm>
          <a:prstGeom prst="rect">
            <a:avLst/>
          </a:prstGeom>
          <a:noFill/>
          <a:ln>
            <a:noFill/>
          </a:ln>
        </p:spPr>
      </p:pic>
      <p:sp>
        <p:nvSpPr>
          <p:cNvPr id="2407" name="Google Shape;2407;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But There’s a Solution!</a:t>
            </a:r>
            <a:endParaRPr/>
          </a:p>
        </p:txBody>
      </p:sp>
      <p:sp>
        <p:nvSpPr>
          <p:cNvPr id="2408" name="Google Shape;2408;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
        <p:nvSpPr>
          <p:cNvPr id="2409" name="Google Shape;2409;p128"/>
          <p:cNvSpPr/>
          <p:nvPr/>
        </p:nvSpPr>
        <p:spPr>
          <a:xfrm>
            <a:off x="1625775" y="779125"/>
            <a:ext cx="3426300" cy="1646700"/>
          </a:xfrm>
          <a:prstGeom prst="rect">
            <a:avLst/>
          </a:prstGeom>
          <a:solidFill>
            <a:srgbClr val="FEC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28"/>
          <p:cNvSpPr txBox="1">
            <a:spLocks noGrp="1"/>
          </p:cNvSpPr>
          <p:nvPr>
            <p:ph type="subTitle" idx="1"/>
          </p:nvPr>
        </p:nvSpPr>
        <p:spPr>
          <a:xfrm>
            <a:off x="-12300" y="675975"/>
            <a:ext cx="5856300" cy="3600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Wireshark can detect and alert multiple MAC addresses associated with a single IP address, but it will not take any action on its own. </a:t>
            </a:r>
            <a:endParaRPr/>
          </a:p>
          <a:p>
            <a:pPr marL="0" lvl="0" indent="0" algn="l" rtl="0">
              <a:lnSpc>
                <a:spcPct val="115000"/>
              </a:lnSpc>
              <a:spcBef>
                <a:spcPts val="800"/>
              </a:spcBef>
              <a:spcAft>
                <a:spcPts val="0"/>
              </a:spcAft>
              <a:buClr>
                <a:schemeClr val="dk1"/>
              </a:buClr>
              <a:buSzPts val="1100"/>
              <a:buFont typeface="Arial"/>
              <a:buNone/>
            </a:pPr>
            <a:r>
              <a:rPr lang="en"/>
              <a:t>Instead, to counter ARP spoofing, a network administrator can create </a:t>
            </a:r>
            <a:r>
              <a:rPr lang="en" b="1"/>
              <a:t>static </a:t>
            </a:r>
            <a:r>
              <a:rPr lang="en"/>
              <a:t>ARP entries. </a:t>
            </a:r>
            <a:endParaRPr/>
          </a:p>
        </p:txBody>
      </p:sp>
      <p:cxnSp>
        <p:nvCxnSpPr>
          <p:cNvPr id="2411" name="Google Shape;2411;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12" name="Google Shape;2412;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Static ARP Entries</a:t>
            </a:r>
            <a:endParaRPr/>
          </a:p>
        </p:txBody>
      </p:sp>
      <p:sp>
        <p:nvSpPr>
          <p:cNvPr id="2418" name="Google Shape;2418;p129"/>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29"/>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29"/>
          <p:cNvSpPr/>
          <p:nvPr/>
        </p:nvSpPr>
        <p:spPr>
          <a:xfrm>
            <a:off x="1352550" y="2540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2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2" name="Google Shape;2422;p129"/>
          <p:cNvPicPr preferRelativeResize="0"/>
          <p:nvPr/>
        </p:nvPicPr>
        <p:blipFill rotWithShape="1">
          <a:blip r:embed="rId3">
            <a:alphaModFix/>
          </a:blip>
          <a:srcRect t="1774" b="1765"/>
          <a:stretch/>
        </p:blipFill>
        <p:spPr>
          <a:xfrm>
            <a:off x="429768" y="869411"/>
            <a:ext cx="785567" cy="606900"/>
          </a:xfrm>
          <a:prstGeom prst="rect">
            <a:avLst/>
          </a:prstGeom>
          <a:noFill/>
          <a:ln>
            <a:noFill/>
          </a:ln>
        </p:spPr>
      </p:pic>
      <p:pic>
        <p:nvPicPr>
          <p:cNvPr id="2423" name="Google Shape;2423;p129"/>
          <p:cNvPicPr preferRelativeResize="0"/>
          <p:nvPr/>
        </p:nvPicPr>
        <p:blipFill rotWithShape="1">
          <a:blip r:embed="rId3">
            <a:alphaModFix/>
          </a:blip>
          <a:srcRect t="1774" b="1765"/>
          <a:stretch/>
        </p:blipFill>
        <p:spPr>
          <a:xfrm>
            <a:off x="429768" y="1693698"/>
            <a:ext cx="785566" cy="606900"/>
          </a:xfrm>
          <a:prstGeom prst="rect">
            <a:avLst/>
          </a:prstGeom>
          <a:noFill/>
          <a:ln>
            <a:noFill/>
          </a:ln>
        </p:spPr>
      </p:pic>
      <p:pic>
        <p:nvPicPr>
          <p:cNvPr id="2424" name="Google Shape;2424;p129"/>
          <p:cNvPicPr preferRelativeResize="0"/>
          <p:nvPr/>
        </p:nvPicPr>
        <p:blipFill rotWithShape="1">
          <a:blip r:embed="rId3">
            <a:alphaModFix/>
          </a:blip>
          <a:srcRect t="1774" b="1765"/>
          <a:stretch/>
        </p:blipFill>
        <p:spPr>
          <a:xfrm>
            <a:off x="429768" y="2522798"/>
            <a:ext cx="785566" cy="606900"/>
          </a:xfrm>
          <a:prstGeom prst="rect">
            <a:avLst/>
          </a:prstGeom>
          <a:noFill/>
          <a:ln>
            <a:noFill/>
          </a:ln>
        </p:spPr>
      </p:pic>
      <p:pic>
        <p:nvPicPr>
          <p:cNvPr id="2425" name="Google Shape;2425;p129"/>
          <p:cNvPicPr preferRelativeResize="0"/>
          <p:nvPr/>
        </p:nvPicPr>
        <p:blipFill rotWithShape="1">
          <a:blip r:embed="rId3">
            <a:alphaModFix/>
          </a:blip>
          <a:srcRect t="1774" b="1765"/>
          <a:stretch/>
        </p:blipFill>
        <p:spPr>
          <a:xfrm>
            <a:off x="432306" y="3383173"/>
            <a:ext cx="785567" cy="606900"/>
          </a:xfrm>
          <a:prstGeom prst="rect">
            <a:avLst/>
          </a:prstGeom>
          <a:noFill/>
          <a:ln>
            <a:noFill/>
          </a:ln>
        </p:spPr>
      </p:pic>
      <p:sp>
        <p:nvSpPr>
          <p:cNvPr id="2426" name="Google Shape;2426;p129"/>
          <p:cNvSpPr txBox="1">
            <a:spLocks noGrp="1"/>
          </p:cNvSpPr>
          <p:nvPr>
            <p:ph type="subTitle" idx="1"/>
          </p:nvPr>
        </p:nvSpPr>
        <p:spPr>
          <a:xfrm>
            <a:off x="1460025" y="937800"/>
            <a:ext cx="7696200" cy="53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24292E"/>
                </a:solidFill>
                <a:latin typeface="Roboto"/>
                <a:ea typeface="Roboto"/>
                <a:cs typeface="Roboto"/>
                <a:sym typeface="Roboto"/>
              </a:rPr>
              <a:t>Static ARP entries create permanent IP-to-MAC-address mappings in the ARP cache.</a:t>
            </a:r>
            <a:endParaRPr sz="1600" dirty="0">
              <a:latin typeface="Roboto"/>
              <a:ea typeface="Roboto"/>
              <a:cs typeface="Roboto"/>
              <a:sym typeface="Roboto"/>
            </a:endParaRPr>
          </a:p>
        </p:txBody>
      </p:sp>
      <p:sp>
        <p:nvSpPr>
          <p:cNvPr id="2427" name="Google Shape;2427;p129"/>
          <p:cNvSpPr txBox="1">
            <a:spLocks noGrp="1"/>
          </p:cNvSpPr>
          <p:nvPr>
            <p:ph type="subTitle" idx="2"/>
          </p:nvPr>
        </p:nvSpPr>
        <p:spPr>
          <a:xfrm>
            <a:off x="1435575" y="1773350"/>
            <a:ext cx="7434000" cy="533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1200"/>
              </a:spcAft>
              <a:buNone/>
            </a:pPr>
            <a:r>
              <a:rPr lang="en" sz="1600" dirty="0">
                <a:solidFill>
                  <a:srgbClr val="24292E"/>
                </a:solidFill>
                <a:latin typeface="Roboto"/>
                <a:ea typeface="Roboto"/>
                <a:cs typeface="Roboto"/>
                <a:sym typeface="Roboto"/>
              </a:rPr>
              <a:t>Unlike the dynamic ARP entries, these cannot be changed.</a:t>
            </a:r>
            <a:endParaRPr sz="1600" dirty="0">
              <a:latin typeface="Roboto"/>
              <a:ea typeface="Roboto"/>
              <a:cs typeface="Roboto"/>
              <a:sym typeface="Roboto"/>
            </a:endParaRPr>
          </a:p>
        </p:txBody>
      </p:sp>
      <p:sp>
        <p:nvSpPr>
          <p:cNvPr id="2428" name="Google Shape;2428;p129"/>
          <p:cNvSpPr txBox="1">
            <a:spLocks noGrp="1"/>
          </p:cNvSpPr>
          <p:nvPr>
            <p:ph type="subTitle" idx="3"/>
          </p:nvPr>
        </p:nvSpPr>
        <p:spPr>
          <a:xfrm>
            <a:off x="1447800" y="2542875"/>
            <a:ext cx="7434000" cy="606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dirty="0">
                <a:solidFill>
                  <a:srgbClr val="24292E"/>
                </a:solidFill>
                <a:latin typeface="Roboto"/>
                <a:ea typeface="Roboto"/>
                <a:cs typeface="Roboto"/>
                <a:sym typeface="Roboto"/>
              </a:rPr>
              <a:t>All IP-to-MAC address mappings of all hosts on a network must be known ahead of time.</a:t>
            </a:r>
            <a:endParaRPr dirty="0">
              <a:solidFill>
                <a:srgbClr val="24292E"/>
              </a:solidFill>
              <a:latin typeface="Roboto"/>
              <a:ea typeface="Roboto"/>
              <a:cs typeface="Roboto"/>
              <a:sym typeface="Roboto"/>
            </a:endParaRPr>
          </a:p>
        </p:txBody>
      </p:sp>
      <p:sp>
        <p:nvSpPr>
          <p:cNvPr id="2429" name="Google Shape;2429;p129"/>
          <p:cNvSpPr txBox="1">
            <a:spLocks noGrp="1"/>
          </p:cNvSpPr>
          <p:nvPr>
            <p:ph type="subTitle" idx="4"/>
          </p:nvPr>
        </p:nvSpPr>
        <p:spPr>
          <a:xfrm>
            <a:off x="1435500" y="3385575"/>
            <a:ext cx="7434000" cy="606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dirty="0">
                <a:solidFill>
                  <a:srgbClr val="24292E"/>
                </a:solidFill>
                <a:latin typeface="Roboto"/>
                <a:ea typeface="Roboto"/>
                <a:cs typeface="Roboto"/>
                <a:sym typeface="Roboto"/>
              </a:rPr>
              <a:t>It’s time-consuming to enter each IP-to-MAC mapping in the ARP cache, and these need to be continuously maintained as hosts get added or changed.</a:t>
            </a:r>
            <a:endParaRPr dirty="0">
              <a:solidFill>
                <a:srgbClr val="24292E"/>
              </a:solidFill>
              <a:latin typeface="Roboto"/>
              <a:ea typeface="Roboto"/>
              <a:cs typeface="Roboto"/>
              <a:sym typeface="Roboto"/>
            </a:endParaRPr>
          </a:p>
        </p:txBody>
      </p:sp>
      <p:sp>
        <p:nvSpPr>
          <p:cNvPr id="2430" name="Google Shape;2430;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2435" name="Google Shape;2435;p13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436" name="Google Shape;2436;p13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Activity: Analyzing ARP Activity</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8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In this activity, you will play the role of a security analyst at Acme Corp. </a:t>
            </a:r>
            <a:endParaRPr sz="1800">
              <a:solidFill>
                <a:schemeClr val="dk1"/>
              </a:solidFill>
              <a:latin typeface="Roboto"/>
              <a:ea typeface="Roboto"/>
              <a:cs typeface="Roboto"/>
              <a:sym typeface="Roboto"/>
            </a:endParaRPr>
          </a:p>
          <a:p>
            <a:pPr marL="0" lvl="0" indent="0" algn="l" rtl="0">
              <a:lnSpc>
                <a:spcPct val="115000"/>
              </a:lnSpc>
              <a:spcBef>
                <a:spcPts val="800"/>
              </a:spcBef>
              <a:spcAft>
                <a:spcPts val="0"/>
              </a:spcAft>
              <a:buNone/>
            </a:pPr>
            <a:r>
              <a:rPr lang="en" sz="1800">
                <a:solidFill>
                  <a:schemeClr val="dk1"/>
                </a:solidFill>
                <a:latin typeface="Roboto"/>
                <a:ea typeface="Roboto"/>
                <a:cs typeface="Roboto"/>
                <a:sym typeface="Roboto"/>
              </a:rPr>
              <a:t>Your task is to analyze ARP activity from a CompuCom packet capture to determine if any vulnerabilities exist. </a:t>
            </a:r>
            <a:endParaRPr sz="1800">
              <a:solidFill>
                <a:schemeClr val="dk1"/>
              </a:solidFill>
              <a:latin typeface="Roboto"/>
              <a:ea typeface="Roboto"/>
              <a:cs typeface="Roboto"/>
              <a:sym typeface="Roboto"/>
            </a:endParaRPr>
          </a:p>
          <a:p>
            <a:pPr marL="0" lvl="0" indent="0" algn="l" rtl="0">
              <a:spcBef>
                <a:spcPts val="800"/>
              </a:spcBef>
              <a:spcAft>
                <a:spcPts val="0"/>
              </a:spcAft>
              <a:buNone/>
            </a:pPr>
            <a:endParaRPr sz="1800"/>
          </a:p>
        </p:txBody>
      </p:sp>
      <p:sp>
        <p:nvSpPr>
          <p:cNvPr id="2437" name="Google Shape;2437;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131"/>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43" name="Google Shape;2443;p131"/>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13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b="1">
                <a:latin typeface="Inconsolata"/>
                <a:ea typeface="Inconsolata"/>
                <a:cs typeface="Inconsolata"/>
                <a:sym typeface="Inconsolata"/>
              </a:rPr>
              <a:t>ping</a:t>
            </a:r>
            <a:br>
              <a:rPr lang="en"/>
            </a:br>
            <a:r>
              <a:rPr lang="en" sz="2400">
                <a:latin typeface="Roboto"/>
                <a:ea typeface="Roboto"/>
                <a:cs typeface="Roboto"/>
                <a:sym typeface="Roboto"/>
              </a:rPr>
              <a:t>(Packet Inter-Network Groper)</a:t>
            </a:r>
            <a:endParaRPr sz="2400">
              <a:latin typeface="Roboto"/>
              <a:ea typeface="Roboto"/>
              <a:cs typeface="Roboto"/>
              <a:sym typeface="Roboto"/>
            </a:endParaRPr>
          </a:p>
        </p:txBody>
      </p:sp>
      <p:sp>
        <p:nvSpPr>
          <p:cNvPr id="2449" name="Google Shape;2449;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453"/>
        <p:cNvGrpSpPr/>
        <p:nvPr/>
      </p:nvGrpSpPr>
      <p:grpSpPr>
        <a:xfrm>
          <a:off x="0" y="0"/>
          <a:ext cx="0" cy="0"/>
          <a:chOff x="0" y="0"/>
          <a:chExt cx="0" cy="0"/>
        </a:xfrm>
      </p:grpSpPr>
      <p:sp>
        <p:nvSpPr>
          <p:cNvPr id="2454" name="Google Shape;2454;p133"/>
          <p:cNvSpPr/>
          <p:nvPr/>
        </p:nvSpPr>
        <p:spPr>
          <a:xfrm>
            <a:off x="8475" y="-17900"/>
            <a:ext cx="9144000" cy="5161500"/>
          </a:xfrm>
          <a:prstGeom prst="rect">
            <a:avLst/>
          </a:prstGeom>
          <a:solidFill>
            <a:srgbClr val="22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5" name="Google Shape;2455;p133"/>
          <p:cNvPicPr preferRelativeResize="0"/>
          <p:nvPr/>
        </p:nvPicPr>
        <p:blipFill>
          <a:blip r:embed="rId3">
            <a:alphaModFix amt="88000"/>
          </a:blip>
          <a:stretch>
            <a:fillRect/>
          </a:stretch>
        </p:blipFill>
        <p:spPr>
          <a:xfrm>
            <a:off x="0" y="-62250"/>
            <a:ext cx="9186826" cy="4650674"/>
          </a:xfrm>
          <a:prstGeom prst="rect">
            <a:avLst/>
          </a:prstGeom>
          <a:noFill/>
          <a:ln>
            <a:noFill/>
          </a:ln>
        </p:spPr>
      </p:pic>
      <p:sp>
        <p:nvSpPr>
          <p:cNvPr id="2456" name="Google Shape;2456;p133"/>
          <p:cNvSpPr txBox="1">
            <a:spLocks noGrp="1"/>
          </p:cNvSpPr>
          <p:nvPr>
            <p:ph type="title"/>
          </p:nvPr>
        </p:nvSpPr>
        <p:spPr>
          <a:xfrm>
            <a:off x="442150" y="167475"/>
            <a:ext cx="8351700" cy="14592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When enumerating, it’s important to check if an external host is operating and accepting connections. </a:t>
            </a:r>
            <a:endParaRPr>
              <a:latin typeface="Roboto"/>
              <a:ea typeface="Roboto"/>
              <a:cs typeface="Roboto"/>
              <a:sym typeface="Roboto"/>
            </a:endParaRPr>
          </a:p>
        </p:txBody>
      </p:sp>
      <p:sp>
        <p:nvSpPr>
          <p:cNvPr id="2457" name="Google Shape;2457;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25</a:t>
            </a:fld>
            <a:endParaRPr sz="600">
              <a:solidFill>
                <a:srgbClr val="FFFFFF"/>
              </a:solidFill>
            </a:endParaRPr>
          </a:p>
        </p:txBody>
      </p:sp>
      <p:pic>
        <p:nvPicPr>
          <p:cNvPr id="2458" name="Google Shape;2458;p133"/>
          <p:cNvPicPr preferRelativeResize="0"/>
          <p:nvPr/>
        </p:nvPicPr>
        <p:blipFill>
          <a:blip r:embed="rId4">
            <a:alphaModFix/>
          </a:blip>
          <a:stretch>
            <a:fillRect/>
          </a:stretch>
        </p:blipFill>
        <p:spPr>
          <a:xfrm>
            <a:off x="980293" y="1658663"/>
            <a:ext cx="2994500" cy="2494425"/>
          </a:xfrm>
          <a:prstGeom prst="rect">
            <a:avLst/>
          </a:prstGeom>
          <a:noFill/>
          <a:ln>
            <a:noFill/>
          </a:ln>
        </p:spPr>
      </p:pic>
      <p:pic>
        <p:nvPicPr>
          <p:cNvPr id="2459" name="Google Shape;2459;p133"/>
          <p:cNvPicPr preferRelativeResize="0"/>
          <p:nvPr/>
        </p:nvPicPr>
        <p:blipFill>
          <a:blip r:embed="rId5">
            <a:alphaModFix/>
          </a:blip>
          <a:stretch>
            <a:fillRect/>
          </a:stretch>
        </p:blipFill>
        <p:spPr>
          <a:xfrm>
            <a:off x="5111208" y="1658663"/>
            <a:ext cx="2994500" cy="2494425"/>
          </a:xfrm>
          <a:prstGeom prst="rect">
            <a:avLst/>
          </a:prstGeom>
          <a:noFill/>
          <a:ln>
            <a:noFill/>
          </a:ln>
        </p:spPr>
      </p:pic>
      <p:cxnSp>
        <p:nvCxnSpPr>
          <p:cNvPr id="2460" name="Google Shape;2460;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pic>
        <p:nvPicPr>
          <p:cNvPr id="2465" name="Google Shape;2465;p134"/>
          <p:cNvPicPr preferRelativeResize="0"/>
          <p:nvPr/>
        </p:nvPicPr>
        <p:blipFill>
          <a:blip r:embed="rId3">
            <a:alphaModFix/>
          </a:blip>
          <a:stretch>
            <a:fillRect/>
          </a:stretch>
        </p:blipFill>
        <p:spPr>
          <a:xfrm>
            <a:off x="-49723" y="0"/>
            <a:ext cx="9206026" cy="5178400"/>
          </a:xfrm>
          <a:prstGeom prst="rect">
            <a:avLst/>
          </a:prstGeom>
          <a:noFill/>
          <a:ln>
            <a:noFill/>
          </a:ln>
        </p:spPr>
      </p:pic>
      <p:sp>
        <p:nvSpPr>
          <p:cNvPr id="2466" name="Google Shape;2466;p134"/>
          <p:cNvSpPr/>
          <p:nvPr/>
        </p:nvSpPr>
        <p:spPr>
          <a:xfrm>
            <a:off x="-66400" y="-57625"/>
            <a:ext cx="4393200" cy="5235900"/>
          </a:xfrm>
          <a:prstGeom prst="rect">
            <a:avLst/>
          </a:prstGeom>
          <a:solidFill>
            <a:srgbClr val="19D1DB">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4"/>
          <p:cNvSpPr txBox="1">
            <a:spLocks noGrp="1"/>
          </p:cNvSpPr>
          <p:nvPr>
            <p:ph type="subTitle" idx="1"/>
          </p:nvPr>
        </p:nvSpPr>
        <p:spPr>
          <a:xfrm>
            <a:off x="0" y="675975"/>
            <a:ext cx="4326900" cy="2517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t>Company X wants to make sure their new intranet is accessible from their offices in the United States and Japan. The intranet is used for daily employee tasks and to access employee contact information. So availability of the intranet is critical for all employees.</a:t>
            </a:r>
            <a:endParaRPr sz="1600"/>
          </a:p>
          <a:p>
            <a:pPr marL="0" lvl="0" indent="0" algn="l" rtl="0">
              <a:spcBef>
                <a:spcPts val="0"/>
              </a:spcBef>
              <a:spcAft>
                <a:spcPts val="0"/>
              </a:spcAft>
              <a:buNone/>
            </a:pPr>
            <a:endParaRPr/>
          </a:p>
        </p:txBody>
      </p:sp>
      <p:sp>
        <p:nvSpPr>
          <p:cNvPr id="2468" name="Google Shape;2468;p134"/>
          <p:cNvSpPr txBox="1">
            <a:spLocks noGrp="1"/>
          </p:cNvSpPr>
          <p:nvPr>
            <p:ph type="body" idx="3"/>
          </p:nvPr>
        </p:nvSpPr>
        <p:spPr>
          <a:xfrm>
            <a:off x="0" y="3108763"/>
            <a:ext cx="4035000" cy="1629900"/>
          </a:xfrm>
          <a:prstGeom prst="rect">
            <a:avLst/>
          </a:prstGeom>
        </p:spPr>
        <p:txBody>
          <a:bodyPr spcFirstLastPara="1" wrap="square" lIns="457200" tIns="0" rIns="457200" bIns="914400" anchor="t" anchorCtr="0">
            <a:noAutofit/>
          </a:bodyPr>
          <a:lstStyle/>
          <a:p>
            <a:pPr marL="457200" lvl="0" indent="-317500" algn="l" rtl="0">
              <a:lnSpc>
                <a:spcPct val="115000"/>
              </a:lnSpc>
              <a:spcBef>
                <a:spcPts val="0"/>
              </a:spcBef>
              <a:spcAft>
                <a:spcPts val="0"/>
              </a:spcAft>
              <a:buSzPts val="1400"/>
              <a:buChar char="●"/>
            </a:pPr>
            <a:r>
              <a:rPr lang="en"/>
              <a:t>To test the accessibility to the intranet, Company X might have employees from the United States and Japan each send a </a:t>
            </a:r>
            <a:r>
              <a:rPr lang="en" sz="1600">
                <a:latin typeface="Inconsolata"/>
                <a:ea typeface="Inconsolata"/>
                <a:cs typeface="Inconsolata"/>
                <a:sym typeface="Inconsolata"/>
              </a:rPr>
              <a:t>ping</a:t>
            </a:r>
            <a:r>
              <a:rPr lang="en"/>
              <a:t> request from their location to validate the intranet is available and accessible from each location.</a:t>
            </a:r>
            <a:endParaRPr/>
          </a:p>
          <a:p>
            <a:pPr marL="0" lvl="0" indent="0" algn="l" rtl="0">
              <a:spcBef>
                <a:spcPts val="800"/>
              </a:spcBef>
              <a:spcAft>
                <a:spcPts val="800"/>
              </a:spcAft>
              <a:buNone/>
            </a:pPr>
            <a:endParaRPr/>
          </a:p>
        </p:txBody>
      </p:sp>
      <p:sp>
        <p:nvSpPr>
          <p:cNvPr id="2469" name="Google Shape;2469;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26</a:t>
            </a:fld>
            <a:endParaRPr sz="600">
              <a:solidFill>
                <a:srgbClr val="FFFFFF"/>
              </a:solidFill>
            </a:endParaRPr>
          </a:p>
        </p:txBody>
      </p:sp>
      <p:sp>
        <p:nvSpPr>
          <p:cNvPr id="2470" name="Google Shape;2470;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ping</a:t>
            </a:r>
            <a:r>
              <a:rPr lang="en" b="1">
                <a:latin typeface="Roboto"/>
                <a:ea typeface="Roboto"/>
                <a:cs typeface="Roboto"/>
                <a:sym typeface="Roboto"/>
              </a:rPr>
              <a:t> Example</a:t>
            </a:r>
            <a:endParaRPr b="1">
              <a:latin typeface="Roboto"/>
              <a:ea typeface="Roboto"/>
              <a:cs typeface="Roboto"/>
              <a:sym typeface="Roboto"/>
            </a:endParaRPr>
          </a:p>
        </p:txBody>
      </p:sp>
      <p:sp>
        <p:nvSpPr>
          <p:cNvPr id="2471" name="Google Shape;2471;p134"/>
          <p:cNvSpPr txBox="1"/>
          <p:nvPr/>
        </p:nvSpPr>
        <p:spPr>
          <a:xfrm>
            <a:off x="6298800" y="1542950"/>
            <a:ext cx="12390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1"/>
              </a:buClr>
              <a:buSzPts val="1100"/>
              <a:buFont typeface="Arial"/>
              <a:buNone/>
            </a:pPr>
            <a:r>
              <a:rPr lang="en" sz="1200">
                <a:solidFill>
                  <a:srgbClr val="F1C232"/>
                </a:solidFill>
                <a:latin typeface="Roboto"/>
                <a:ea typeface="Roboto"/>
                <a:cs typeface="Roboto"/>
                <a:sym typeface="Roboto"/>
              </a:rPr>
              <a:t>PING request </a:t>
            </a:r>
            <a:endParaRPr sz="1200">
              <a:solidFill>
                <a:srgbClr val="F1C232"/>
              </a:solidFill>
              <a:latin typeface="Roboto"/>
              <a:ea typeface="Roboto"/>
              <a:cs typeface="Roboto"/>
              <a:sym typeface="Roboto"/>
            </a:endParaRPr>
          </a:p>
        </p:txBody>
      </p:sp>
      <p:sp>
        <p:nvSpPr>
          <p:cNvPr id="2472" name="Google Shape;2472;p134"/>
          <p:cNvSpPr/>
          <p:nvPr/>
        </p:nvSpPr>
        <p:spPr>
          <a:xfrm rot="10800000">
            <a:off x="6121832" y="1954232"/>
            <a:ext cx="1469281" cy="68769"/>
          </a:xfrm>
          <a:custGeom>
            <a:avLst/>
            <a:gdLst/>
            <a:ahLst/>
            <a:cxnLst/>
            <a:rect l="l" t="t" r="r" b="b"/>
            <a:pathLst>
              <a:path w="60689" h="8580" extrusionOk="0">
                <a:moveTo>
                  <a:pt x="0" y="8580"/>
                </a:moveTo>
                <a:cubicBezTo>
                  <a:pt x="5141" y="7246"/>
                  <a:pt x="20730" y="1883"/>
                  <a:pt x="30845" y="577"/>
                </a:cubicBezTo>
                <a:cubicBezTo>
                  <a:pt x="40960" y="-729"/>
                  <a:pt x="55715" y="716"/>
                  <a:pt x="60689" y="744"/>
                </a:cubicBezTo>
              </a:path>
            </a:pathLst>
          </a:custGeom>
          <a:noFill/>
          <a:ln w="28575" cap="flat" cmpd="sng">
            <a:solidFill>
              <a:srgbClr val="A2C4C9"/>
            </a:solidFill>
            <a:prstDash val="dash"/>
            <a:round/>
            <a:headEnd type="triangle" w="med" len="med"/>
            <a:tailEnd type="none" w="med" len="med"/>
          </a:ln>
        </p:spPr>
      </p:sp>
      <p:sp>
        <p:nvSpPr>
          <p:cNvPr id="2473" name="Google Shape;2473;p134"/>
          <p:cNvSpPr/>
          <p:nvPr/>
        </p:nvSpPr>
        <p:spPr>
          <a:xfrm>
            <a:off x="6062850" y="1867525"/>
            <a:ext cx="1518135" cy="86701"/>
          </a:xfrm>
          <a:custGeom>
            <a:avLst/>
            <a:gdLst/>
            <a:ahLst/>
            <a:cxnLst/>
            <a:rect l="l" t="t" r="r" b="b"/>
            <a:pathLst>
              <a:path w="60689" h="8580" extrusionOk="0">
                <a:moveTo>
                  <a:pt x="0" y="8580"/>
                </a:moveTo>
                <a:cubicBezTo>
                  <a:pt x="5141" y="7246"/>
                  <a:pt x="20730" y="1883"/>
                  <a:pt x="30845" y="577"/>
                </a:cubicBezTo>
                <a:cubicBezTo>
                  <a:pt x="40960" y="-729"/>
                  <a:pt x="55715" y="716"/>
                  <a:pt x="60689" y="744"/>
                </a:cubicBezTo>
              </a:path>
            </a:pathLst>
          </a:custGeom>
          <a:noFill/>
          <a:ln w="28575" cap="flat" cmpd="sng">
            <a:solidFill>
              <a:srgbClr val="F1C232"/>
            </a:solidFill>
            <a:prstDash val="dash"/>
            <a:round/>
            <a:headEnd type="triangle" w="med" len="med"/>
            <a:tailEnd type="none" w="med" len="med"/>
          </a:ln>
        </p:spPr>
      </p:sp>
      <p:cxnSp>
        <p:nvCxnSpPr>
          <p:cNvPr id="2474" name="Google Shape;2474;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5" name="Google Shape;2475;p134"/>
          <p:cNvSpPr/>
          <p:nvPr/>
        </p:nvSpPr>
        <p:spPr>
          <a:xfrm>
            <a:off x="7496525" y="1522500"/>
            <a:ext cx="891900" cy="270300"/>
          </a:xfrm>
          <a:prstGeom prst="wedgeRectCallout">
            <a:avLst>
              <a:gd name="adj1" fmla="val -38430"/>
              <a:gd name="adj2" fmla="val 91870"/>
            </a:avLst>
          </a:prstGeom>
          <a:solidFill>
            <a:srgbClr val="19D1DB"/>
          </a:solidFill>
          <a:ln>
            <a:noFill/>
          </a:ln>
        </p:spPr>
        <p:txBody>
          <a:bodyPr spcFirstLastPara="1" wrap="square" lIns="45700" tIns="91425" rIns="0" bIns="0" anchor="ctr" anchorCtr="0">
            <a:noAutofit/>
          </a:bodyPr>
          <a:lstStyle/>
          <a:p>
            <a:pPr marL="0" lvl="0" indent="0" algn="l" rtl="0">
              <a:spcBef>
                <a:spcPts val="0"/>
              </a:spcBef>
              <a:spcAft>
                <a:spcPts val="800"/>
              </a:spcAft>
              <a:buNone/>
            </a:pPr>
            <a:r>
              <a:rPr lang="en" sz="1200">
                <a:solidFill>
                  <a:srgbClr val="FFFFFF"/>
                </a:solidFill>
                <a:latin typeface="Roboto"/>
                <a:ea typeface="Roboto"/>
                <a:cs typeface="Roboto"/>
                <a:sym typeface="Roboto"/>
              </a:rPr>
              <a:t>Company X</a:t>
            </a:r>
            <a:endParaRPr>
              <a:solidFill>
                <a:srgbClr val="FFFFFF"/>
              </a:solidFill>
            </a:endParaRPr>
          </a:p>
        </p:txBody>
      </p:sp>
      <p:sp>
        <p:nvSpPr>
          <p:cNvPr id="2476" name="Google Shape;2476;p134"/>
          <p:cNvSpPr/>
          <p:nvPr/>
        </p:nvSpPr>
        <p:spPr>
          <a:xfrm>
            <a:off x="5556500" y="1542950"/>
            <a:ext cx="532200" cy="270300"/>
          </a:xfrm>
          <a:prstGeom prst="wedgeRectCallout">
            <a:avLst>
              <a:gd name="adj1" fmla="val 41390"/>
              <a:gd name="adj2" fmla="val 98714"/>
            </a:avLst>
          </a:prstGeom>
          <a:solidFill>
            <a:srgbClr val="19D1DB"/>
          </a:solidFill>
          <a:ln>
            <a:noFill/>
          </a:ln>
        </p:spPr>
        <p:txBody>
          <a:bodyPr spcFirstLastPara="1" wrap="square" lIns="45700" tIns="91425" rIns="0" bIns="0" anchor="ctr" anchorCtr="0">
            <a:noAutofit/>
          </a:bodyPr>
          <a:lstStyle/>
          <a:p>
            <a:pPr marL="0" lvl="0" indent="0" algn="l" rtl="0">
              <a:spcBef>
                <a:spcPts val="0"/>
              </a:spcBef>
              <a:spcAft>
                <a:spcPts val="800"/>
              </a:spcAft>
              <a:buNone/>
            </a:pPr>
            <a:r>
              <a:rPr lang="en" sz="1200">
                <a:solidFill>
                  <a:srgbClr val="FFFFFF"/>
                </a:solidFill>
                <a:latin typeface="Roboto"/>
                <a:ea typeface="Roboto"/>
                <a:cs typeface="Roboto"/>
                <a:sym typeface="Roboto"/>
              </a:rPr>
              <a:t>Japan</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D1DB">
            <a:alpha val="30170"/>
          </a:srgbClr>
        </a:solidFill>
        <a:effectLst/>
      </p:bgPr>
    </p:bg>
    <p:spTree>
      <p:nvGrpSpPr>
        <p:cNvPr id="1" name="Shape 2480"/>
        <p:cNvGrpSpPr/>
        <p:nvPr/>
      </p:nvGrpSpPr>
      <p:grpSpPr>
        <a:xfrm>
          <a:off x="0" y="0"/>
          <a:ext cx="0" cy="0"/>
          <a:chOff x="0" y="0"/>
          <a:chExt cx="0" cy="0"/>
        </a:xfrm>
      </p:grpSpPr>
      <p:sp>
        <p:nvSpPr>
          <p:cNvPr id="2481" name="Google Shape;2481;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Now Entering Layer 3: Network Layer</a:t>
            </a:r>
            <a:endParaRPr/>
          </a:p>
        </p:txBody>
      </p:sp>
      <p:sp>
        <p:nvSpPr>
          <p:cNvPr id="2482" name="Google Shape;2482;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
        <p:nvSpPr>
          <p:cNvPr id="2483" name="Google Shape;2483;p135"/>
          <p:cNvSpPr/>
          <p:nvPr/>
        </p:nvSpPr>
        <p:spPr>
          <a:xfrm>
            <a:off x="304050" y="1840250"/>
            <a:ext cx="8535900" cy="2972700"/>
          </a:xfrm>
          <a:prstGeom prst="cube">
            <a:avLst>
              <a:gd name="adj" fmla="val 80862"/>
            </a:avLst>
          </a:prstGeom>
          <a:solidFill>
            <a:srgbClr val="F1C232"/>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D1A82A"/>
                </a:solidFill>
                <a:latin typeface="Roboto"/>
                <a:ea typeface="Roboto"/>
                <a:cs typeface="Roboto"/>
                <a:sym typeface="Roboto"/>
              </a:rPr>
              <a:t>  </a:t>
            </a:r>
            <a:r>
              <a:rPr lang="en" sz="1800">
                <a:solidFill>
                  <a:srgbClr val="7F6000"/>
                </a:solidFill>
                <a:latin typeface="Roboto"/>
                <a:ea typeface="Roboto"/>
                <a:cs typeface="Roboto"/>
                <a:sym typeface="Roboto"/>
              </a:rPr>
              <a:t> Layer 3: Network</a:t>
            </a:r>
            <a:endParaRPr sz="1800">
              <a:solidFill>
                <a:srgbClr val="F3F3F3"/>
              </a:solidFill>
              <a:latin typeface="Roboto"/>
              <a:ea typeface="Roboto"/>
              <a:cs typeface="Roboto"/>
              <a:sym typeface="Roboto"/>
            </a:endParaRPr>
          </a:p>
        </p:txBody>
      </p:sp>
      <p:sp>
        <p:nvSpPr>
          <p:cNvPr id="2484" name="Google Shape;2484;p135"/>
          <p:cNvSpPr/>
          <p:nvPr/>
        </p:nvSpPr>
        <p:spPr>
          <a:xfrm>
            <a:off x="1609725" y="3245175"/>
            <a:ext cx="261900" cy="533700"/>
          </a:xfrm>
          <a:prstGeom prst="flowChartMagneticDisk">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5"/>
          <p:cNvSpPr/>
          <p:nvPr/>
        </p:nvSpPr>
        <p:spPr>
          <a:xfrm>
            <a:off x="7117350" y="1897975"/>
            <a:ext cx="261900" cy="533700"/>
          </a:xfrm>
          <a:prstGeom prst="flowChartMagneticDisk">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5"/>
          <p:cNvSpPr/>
          <p:nvPr/>
        </p:nvSpPr>
        <p:spPr>
          <a:xfrm>
            <a:off x="5270300" y="3151300"/>
            <a:ext cx="261900" cy="533700"/>
          </a:xfrm>
          <a:prstGeom prst="flowChartMagneticDisk">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5"/>
          <p:cNvSpPr/>
          <p:nvPr/>
        </p:nvSpPr>
        <p:spPr>
          <a:xfrm rot="4725682">
            <a:off x="2570879" y="1608724"/>
            <a:ext cx="661892" cy="834102"/>
          </a:xfrm>
          <a:prstGeom prst="arc">
            <a:avLst>
              <a:gd name="adj1" fmla="val 16989411"/>
              <a:gd name="adj2" fmla="val 1453955"/>
            </a:avLst>
          </a:prstGeom>
          <a:noFill/>
          <a:ln w="9525" cap="flat" cmpd="sng">
            <a:solidFill>
              <a:srgbClr val="00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5"/>
          <p:cNvSpPr/>
          <p:nvPr/>
        </p:nvSpPr>
        <p:spPr>
          <a:xfrm rot="4725549">
            <a:off x="2756468" y="1535577"/>
            <a:ext cx="1171167" cy="1427746"/>
          </a:xfrm>
          <a:prstGeom prst="arc">
            <a:avLst>
              <a:gd name="adj1" fmla="val 16002710"/>
              <a:gd name="adj2" fmla="val 1453955"/>
            </a:avLst>
          </a:prstGeom>
          <a:noFill/>
          <a:ln w="9525" cap="flat" cmpd="sng">
            <a:solidFill>
              <a:srgbClr val="00FF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5"/>
          <p:cNvSpPr/>
          <p:nvPr/>
        </p:nvSpPr>
        <p:spPr>
          <a:xfrm rot="4197931">
            <a:off x="2658224" y="1130141"/>
            <a:ext cx="2229516" cy="2729571"/>
          </a:xfrm>
          <a:prstGeom prst="arc">
            <a:avLst>
              <a:gd name="adj1" fmla="val 16168391"/>
              <a:gd name="adj2" fmla="val 1292769"/>
            </a:avLst>
          </a:prstGeom>
          <a:noFill/>
          <a:ln w="9525" cap="flat" cmpd="sng">
            <a:solidFill>
              <a:srgbClr val="00FF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5"/>
          <p:cNvSpPr/>
          <p:nvPr/>
        </p:nvSpPr>
        <p:spPr>
          <a:xfrm rot="3498619">
            <a:off x="3902744" y="1204100"/>
            <a:ext cx="2562446" cy="3360700"/>
          </a:xfrm>
          <a:prstGeom prst="arc">
            <a:avLst>
              <a:gd name="adj1" fmla="val 16168391"/>
              <a:gd name="adj2" fmla="val 1683601"/>
            </a:avLst>
          </a:prstGeom>
          <a:noFill/>
          <a:ln w="9525" cap="flat" cmpd="sng">
            <a:solidFill>
              <a:srgbClr val="00FF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5"/>
          <p:cNvSpPr/>
          <p:nvPr/>
        </p:nvSpPr>
        <p:spPr>
          <a:xfrm>
            <a:off x="6329050" y="2617600"/>
            <a:ext cx="261900" cy="533700"/>
          </a:xfrm>
          <a:prstGeom prst="flowChartMagneticDisk">
            <a:avLst/>
          </a:prstGeom>
          <a:solidFill>
            <a:srgbClr val="EF7E67">
              <a:alpha val="938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5"/>
          <p:cNvSpPr/>
          <p:nvPr/>
        </p:nvSpPr>
        <p:spPr>
          <a:xfrm>
            <a:off x="3999175" y="3549825"/>
            <a:ext cx="261900" cy="533700"/>
          </a:xfrm>
          <a:prstGeom prst="flowChartMagneticDisk">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5"/>
          <p:cNvSpPr txBox="1"/>
          <p:nvPr/>
        </p:nvSpPr>
        <p:spPr>
          <a:xfrm>
            <a:off x="6295600" y="2169125"/>
            <a:ext cx="3288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a:t>
            </a:r>
            <a:endParaRPr sz="2400" b="1"/>
          </a:p>
        </p:txBody>
      </p:sp>
      <p:sp>
        <p:nvSpPr>
          <p:cNvPr id="2494" name="Google Shape;2494;p135"/>
          <p:cNvSpPr txBox="1"/>
          <p:nvPr/>
        </p:nvSpPr>
        <p:spPr>
          <a:xfrm>
            <a:off x="304050" y="697438"/>
            <a:ext cx="8710800" cy="75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1"/>
                </a:solidFill>
                <a:latin typeface="Inconsolata"/>
                <a:ea typeface="Inconsolata"/>
                <a:cs typeface="Inconsolata"/>
                <a:sym typeface="Inconsolata"/>
              </a:rPr>
              <a:t>ping</a:t>
            </a:r>
            <a:r>
              <a:rPr lang="en" sz="1800" b="1">
                <a:solidFill>
                  <a:schemeClr val="dk1"/>
                </a:solidFill>
                <a:latin typeface="Roboto"/>
                <a:ea typeface="Roboto"/>
                <a:cs typeface="Roboto"/>
                <a:sym typeface="Roboto"/>
              </a:rPr>
              <a:t> (Packet Inter-Network Groper)</a:t>
            </a:r>
            <a:r>
              <a:rPr lang="en" sz="1800">
                <a:solidFill>
                  <a:schemeClr val="dk1"/>
                </a:solidFill>
                <a:latin typeface="Roboto"/>
                <a:ea typeface="Roboto"/>
                <a:cs typeface="Roboto"/>
                <a:sym typeface="Roboto"/>
              </a:rPr>
              <a:t> is a utility used to determine if a host</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is operating and accepting requests. </a:t>
            </a:r>
            <a:endParaRPr sz="1800">
              <a:solidFill>
                <a:schemeClr val="dk1"/>
              </a:solidFill>
              <a:latin typeface="Roboto"/>
              <a:ea typeface="Roboto"/>
              <a:cs typeface="Roboto"/>
              <a:sym typeface="Roboto"/>
            </a:endParaRPr>
          </a:p>
        </p:txBody>
      </p:sp>
      <p:grpSp>
        <p:nvGrpSpPr>
          <p:cNvPr id="2495" name="Google Shape;2495;p135"/>
          <p:cNvGrpSpPr/>
          <p:nvPr/>
        </p:nvGrpSpPr>
        <p:grpSpPr>
          <a:xfrm>
            <a:off x="2294231" y="1456160"/>
            <a:ext cx="1018225" cy="763435"/>
            <a:chOff x="450245" y="2204072"/>
            <a:chExt cx="3223250" cy="2416699"/>
          </a:xfrm>
        </p:grpSpPr>
        <p:pic>
          <p:nvPicPr>
            <p:cNvPr id="2496" name="Google Shape;2496;p135"/>
            <p:cNvPicPr preferRelativeResize="0"/>
            <p:nvPr/>
          </p:nvPicPr>
          <p:blipFill rotWithShape="1">
            <a:blip r:embed="rId3">
              <a:alphaModFix/>
            </a:blip>
            <a:srcRect t="23758" r="51763" b="8765"/>
            <a:stretch/>
          </p:blipFill>
          <p:spPr>
            <a:xfrm>
              <a:off x="450245" y="2204072"/>
              <a:ext cx="3223250" cy="2416699"/>
            </a:xfrm>
            <a:prstGeom prst="rect">
              <a:avLst/>
            </a:prstGeom>
            <a:noFill/>
            <a:ln>
              <a:noFill/>
            </a:ln>
          </p:spPr>
        </p:pic>
        <p:sp>
          <p:nvSpPr>
            <p:cNvPr id="2497" name="Google Shape;2497;p135"/>
            <p:cNvSpPr/>
            <p:nvPr/>
          </p:nvSpPr>
          <p:spPr>
            <a:xfrm>
              <a:off x="633650" y="2404400"/>
              <a:ext cx="2721900" cy="15672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FF00"/>
                  </a:solidFill>
                  <a:latin typeface="Inconsolata"/>
                  <a:ea typeface="Inconsolata"/>
                  <a:cs typeface="Inconsolata"/>
                  <a:sym typeface="Inconsolata"/>
                </a:rPr>
                <a:t>&gt; 192.168.1.100</a:t>
              </a:r>
              <a:endParaRPr sz="1000">
                <a:solidFill>
                  <a:srgbClr val="00FF00"/>
                </a:solidFill>
                <a:latin typeface="Inconsolata"/>
                <a:ea typeface="Inconsolata"/>
                <a:cs typeface="Inconsolata"/>
                <a:sym typeface="Inconsolata"/>
              </a:endParaRPr>
            </a:p>
          </p:txBody>
        </p:sp>
      </p:grpSp>
      <p:pic>
        <p:nvPicPr>
          <p:cNvPr id="2498" name="Google Shape;2498;p135"/>
          <p:cNvPicPr preferRelativeResize="0"/>
          <p:nvPr/>
        </p:nvPicPr>
        <p:blipFill rotWithShape="1">
          <a:blip r:embed="rId3">
            <a:alphaModFix/>
          </a:blip>
          <a:srcRect l="77499" t="1533" r="-729" b="8763"/>
          <a:stretch/>
        </p:blipFill>
        <p:spPr>
          <a:xfrm>
            <a:off x="2841800" y="2516294"/>
            <a:ext cx="470650" cy="974132"/>
          </a:xfrm>
          <a:prstGeom prst="rect">
            <a:avLst/>
          </a:prstGeom>
          <a:noFill/>
          <a:ln>
            <a:noFill/>
          </a:ln>
        </p:spPr>
      </p:pic>
      <p:pic>
        <p:nvPicPr>
          <p:cNvPr id="2499" name="Google Shape;2499;p135"/>
          <p:cNvPicPr preferRelativeResize="0"/>
          <p:nvPr/>
        </p:nvPicPr>
        <p:blipFill rotWithShape="1">
          <a:blip r:embed="rId3">
            <a:alphaModFix/>
          </a:blip>
          <a:srcRect l="77499" t="1533" r="-729" b="8763"/>
          <a:stretch/>
        </p:blipFill>
        <p:spPr>
          <a:xfrm>
            <a:off x="4600163" y="1619894"/>
            <a:ext cx="470650" cy="974132"/>
          </a:xfrm>
          <a:prstGeom prst="rect">
            <a:avLst/>
          </a:prstGeom>
          <a:noFill/>
          <a:ln>
            <a:noFill/>
          </a:ln>
        </p:spPr>
      </p:pic>
      <p:pic>
        <p:nvPicPr>
          <p:cNvPr id="2500" name="Google Shape;2500;p135"/>
          <p:cNvPicPr preferRelativeResize="0"/>
          <p:nvPr/>
        </p:nvPicPr>
        <p:blipFill rotWithShape="1">
          <a:blip r:embed="rId3">
            <a:alphaModFix/>
          </a:blip>
          <a:srcRect l="77499" t="1533" r="-729" b="8763"/>
          <a:stretch/>
        </p:blipFill>
        <p:spPr>
          <a:xfrm>
            <a:off x="3894800" y="3151294"/>
            <a:ext cx="470650" cy="974132"/>
          </a:xfrm>
          <a:prstGeom prst="rect">
            <a:avLst/>
          </a:prstGeom>
          <a:noFill/>
          <a:ln>
            <a:noFill/>
          </a:ln>
        </p:spPr>
      </p:pic>
      <p:pic>
        <p:nvPicPr>
          <p:cNvPr id="2501" name="Google Shape;2501;p135"/>
          <p:cNvPicPr preferRelativeResize="0"/>
          <p:nvPr/>
        </p:nvPicPr>
        <p:blipFill rotWithShape="1">
          <a:blip r:embed="rId3">
            <a:alphaModFix/>
          </a:blip>
          <a:srcRect l="77499" t="1533" r="-729" b="8763"/>
          <a:stretch/>
        </p:blipFill>
        <p:spPr>
          <a:xfrm>
            <a:off x="5165925" y="2839531"/>
            <a:ext cx="470650" cy="974132"/>
          </a:xfrm>
          <a:prstGeom prst="rect">
            <a:avLst/>
          </a:prstGeom>
          <a:noFill/>
          <a:ln>
            <a:noFill/>
          </a:ln>
        </p:spPr>
      </p:pic>
      <p:pic>
        <p:nvPicPr>
          <p:cNvPr id="2502" name="Google Shape;2502;p135"/>
          <p:cNvPicPr preferRelativeResize="0"/>
          <p:nvPr/>
        </p:nvPicPr>
        <p:blipFill rotWithShape="1">
          <a:blip r:embed="rId3">
            <a:alphaModFix/>
          </a:blip>
          <a:srcRect l="77499" t="1533" r="-729" b="8763"/>
          <a:stretch/>
        </p:blipFill>
        <p:spPr>
          <a:xfrm>
            <a:off x="6224675" y="2271044"/>
            <a:ext cx="470650" cy="974132"/>
          </a:xfrm>
          <a:prstGeom prst="rect">
            <a:avLst/>
          </a:prstGeom>
          <a:noFill/>
          <a:ln>
            <a:noFill/>
          </a:ln>
        </p:spPr>
      </p:pic>
      <p:pic>
        <p:nvPicPr>
          <p:cNvPr id="2503" name="Google Shape;2503;p135"/>
          <p:cNvPicPr preferRelativeResize="0"/>
          <p:nvPr/>
        </p:nvPicPr>
        <p:blipFill rotWithShape="1">
          <a:blip r:embed="rId3">
            <a:alphaModFix/>
          </a:blip>
          <a:srcRect l="77499" t="1533" r="-729" b="8763"/>
          <a:stretch/>
        </p:blipFill>
        <p:spPr>
          <a:xfrm>
            <a:off x="7012975" y="1538706"/>
            <a:ext cx="470650" cy="974132"/>
          </a:xfrm>
          <a:prstGeom prst="rect">
            <a:avLst/>
          </a:prstGeom>
          <a:noFill/>
          <a:ln>
            <a:noFill/>
          </a:ln>
        </p:spPr>
      </p:pic>
      <p:pic>
        <p:nvPicPr>
          <p:cNvPr id="2504" name="Google Shape;2504;p135"/>
          <p:cNvPicPr preferRelativeResize="0"/>
          <p:nvPr/>
        </p:nvPicPr>
        <p:blipFill rotWithShape="1">
          <a:blip r:embed="rId3">
            <a:alphaModFix/>
          </a:blip>
          <a:srcRect l="77499" t="1533" r="-729" b="8763"/>
          <a:stretch/>
        </p:blipFill>
        <p:spPr>
          <a:xfrm>
            <a:off x="1505350" y="2839531"/>
            <a:ext cx="470650" cy="974132"/>
          </a:xfrm>
          <a:prstGeom prst="rect">
            <a:avLst/>
          </a:prstGeom>
          <a:noFill/>
          <a:ln>
            <a:noFill/>
          </a:ln>
        </p:spPr>
      </p:pic>
      <p:sp>
        <p:nvSpPr>
          <p:cNvPr id="2505" name="Google Shape;2505;p135"/>
          <p:cNvSpPr txBox="1"/>
          <p:nvPr/>
        </p:nvSpPr>
        <p:spPr>
          <a:xfrm>
            <a:off x="5813350" y="3151300"/>
            <a:ext cx="1293300" cy="28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Inconsolata"/>
                <a:ea typeface="Inconsolata"/>
                <a:cs typeface="Inconsolata"/>
                <a:sym typeface="Inconsolata"/>
              </a:rPr>
              <a:t>192.168.1.100</a:t>
            </a:r>
            <a:endParaRPr sz="1200">
              <a:solidFill>
                <a:srgbClr val="434343"/>
              </a:solidFill>
              <a:latin typeface="Inconsolata"/>
              <a:ea typeface="Inconsolata"/>
              <a:cs typeface="Inconsolata"/>
              <a:sym typeface="Inconsolata"/>
            </a:endParaRPr>
          </a:p>
        </p:txBody>
      </p:sp>
      <p:sp>
        <p:nvSpPr>
          <p:cNvPr id="2506" name="Google Shape;2506;p135"/>
          <p:cNvSpPr txBox="1"/>
          <p:nvPr/>
        </p:nvSpPr>
        <p:spPr>
          <a:xfrm>
            <a:off x="6295625" y="1897975"/>
            <a:ext cx="3288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a:t>
            </a:r>
            <a:endParaRPr sz="24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D1DB">
            <a:alpha val="30170"/>
          </a:srgbClr>
        </a:solidFill>
        <a:effectLst/>
      </p:bgPr>
    </p:bg>
    <p:spTree>
      <p:nvGrpSpPr>
        <p:cNvPr id="1" name="Shape 2510"/>
        <p:cNvGrpSpPr/>
        <p:nvPr/>
      </p:nvGrpSpPr>
      <p:grpSpPr>
        <a:xfrm>
          <a:off x="0" y="0"/>
          <a:ext cx="0" cy="0"/>
          <a:chOff x="0" y="0"/>
          <a:chExt cx="0" cy="0"/>
        </a:xfrm>
      </p:grpSpPr>
      <p:sp>
        <p:nvSpPr>
          <p:cNvPr id="2511" name="Google Shape;2511;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Internet Control Message Protocol</a:t>
            </a:r>
            <a:endParaRPr/>
          </a:p>
        </p:txBody>
      </p:sp>
      <p:sp>
        <p:nvSpPr>
          <p:cNvPr id="2512" name="Google Shape;2512;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When we ping a host, it sends an </a:t>
            </a:r>
            <a:r>
              <a:rPr lang="en" b="1"/>
              <a:t>Internet Control Message Protocol (ICMP)</a:t>
            </a:r>
            <a:r>
              <a:rPr lang="en"/>
              <a:t> echo request to a specific IP address and waits on a reply.</a:t>
            </a:r>
            <a:endParaRPr/>
          </a:p>
          <a:p>
            <a:pPr marL="0" lvl="0" indent="0" algn="l" rtl="0">
              <a:spcBef>
                <a:spcPts val="0"/>
              </a:spcBef>
              <a:spcAft>
                <a:spcPts val="0"/>
              </a:spcAft>
              <a:buNone/>
            </a:pPr>
            <a:endParaRPr/>
          </a:p>
        </p:txBody>
      </p:sp>
      <p:sp>
        <p:nvSpPr>
          <p:cNvPr id="2513" name="Google Shape;2513;p136"/>
          <p:cNvSpPr txBox="1">
            <a:spLocks noGrp="1"/>
          </p:cNvSpPr>
          <p:nvPr>
            <p:ph type="body" idx="3"/>
          </p:nvPr>
        </p:nvSpPr>
        <p:spPr>
          <a:xfrm>
            <a:off x="175" y="1476550"/>
            <a:ext cx="8869500" cy="841800"/>
          </a:xfrm>
          <a:prstGeom prst="rect">
            <a:avLst/>
          </a:prstGeom>
        </p:spPr>
        <p:txBody>
          <a:bodyPr spcFirstLastPara="1" wrap="square" lIns="457200" tIns="0" rIns="457200" bIns="914400" anchor="t" anchorCtr="0">
            <a:noAutofit/>
          </a:bodyPr>
          <a:lstStyle/>
          <a:p>
            <a:pPr marL="457200" lvl="0" indent="-330200" algn="l" rtl="0">
              <a:spcBef>
                <a:spcPts val="0"/>
              </a:spcBef>
              <a:spcAft>
                <a:spcPts val="0"/>
              </a:spcAft>
              <a:buSzPts val="1600"/>
              <a:buChar char="●"/>
            </a:pPr>
            <a:r>
              <a:rPr lang="en" sz="1600"/>
              <a:t>ICMP is a protocol that network devices use to send error messages and operational information about whether a requested service or host can be reached.</a:t>
            </a:r>
            <a:endParaRPr sz="1600"/>
          </a:p>
        </p:txBody>
      </p:sp>
      <p:sp>
        <p:nvSpPr>
          <p:cNvPr id="2514" name="Google Shape;2514;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grpSp>
        <p:nvGrpSpPr>
          <p:cNvPr id="2515" name="Google Shape;2515;p136"/>
          <p:cNvGrpSpPr/>
          <p:nvPr/>
        </p:nvGrpSpPr>
        <p:grpSpPr>
          <a:xfrm>
            <a:off x="602645" y="2204072"/>
            <a:ext cx="3223250" cy="2416699"/>
            <a:chOff x="450245" y="2204072"/>
            <a:chExt cx="3223250" cy="2416699"/>
          </a:xfrm>
        </p:grpSpPr>
        <p:pic>
          <p:nvPicPr>
            <p:cNvPr id="2516" name="Google Shape;2516;p136"/>
            <p:cNvPicPr preferRelativeResize="0"/>
            <p:nvPr/>
          </p:nvPicPr>
          <p:blipFill rotWithShape="1">
            <a:blip r:embed="rId3">
              <a:alphaModFix/>
            </a:blip>
            <a:srcRect t="23758" r="51763" b="8765"/>
            <a:stretch/>
          </p:blipFill>
          <p:spPr>
            <a:xfrm>
              <a:off x="450245" y="2204072"/>
              <a:ext cx="3223250" cy="2416699"/>
            </a:xfrm>
            <a:prstGeom prst="rect">
              <a:avLst/>
            </a:prstGeom>
            <a:noFill/>
            <a:ln>
              <a:noFill/>
            </a:ln>
          </p:spPr>
        </p:pic>
        <p:sp>
          <p:nvSpPr>
            <p:cNvPr id="2517" name="Google Shape;2517;p136"/>
            <p:cNvSpPr/>
            <p:nvPr/>
          </p:nvSpPr>
          <p:spPr>
            <a:xfrm>
              <a:off x="633650" y="2404400"/>
              <a:ext cx="2721900" cy="15672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FF00"/>
                  </a:solidFill>
                  <a:latin typeface="Inconsolata"/>
                  <a:ea typeface="Inconsolata"/>
                  <a:cs typeface="Inconsolata"/>
                  <a:sym typeface="Inconsolata"/>
                </a:rPr>
                <a:t>&gt; 192.168.1.100</a:t>
              </a:r>
              <a:endParaRPr sz="2400">
                <a:solidFill>
                  <a:srgbClr val="00FF00"/>
                </a:solidFill>
                <a:latin typeface="Inconsolata"/>
                <a:ea typeface="Inconsolata"/>
                <a:cs typeface="Inconsolata"/>
                <a:sym typeface="Inconsolata"/>
              </a:endParaRPr>
            </a:p>
          </p:txBody>
        </p:sp>
      </p:grpSp>
      <p:sp>
        <p:nvSpPr>
          <p:cNvPr id="2518" name="Google Shape;2518;p136"/>
          <p:cNvSpPr/>
          <p:nvPr/>
        </p:nvSpPr>
        <p:spPr>
          <a:xfrm>
            <a:off x="3732750" y="2895625"/>
            <a:ext cx="2175900" cy="533700"/>
          </a:xfrm>
          <a:prstGeom prst="rightArrow">
            <a:avLst>
              <a:gd name="adj1" fmla="val 50000"/>
              <a:gd name="adj2" fmla="val 50000"/>
            </a:avLst>
          </a:prstGeom>
          <a:solidFill>
            <a:schemeClr val="accent6"/>
          </a:solidFill>
          <a:ln w="19050" cap="flat" cmpd="sng">
            <a:solidFill>
              <a:srgbClr val="19D1D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6"/>
          <p:cNvSpPr/>
          <p:nvPr/>
        </p:nvSpPr>
        <p:spPr>
          <a:xfrm>
            <a:off x="5585525" y="4478650"/>
            <a:ext cx="2457300" cy="44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434343"/>
                </a:solidFill>
                <a:latin typeface="Inconsolata"/>
                <a:ea typeface="Inconsolata"/>
                <a:cs typeface="Inconsolata"/>
                <a:sym typeface="Inconsolata"/>
              </a:rPr>
              <a:t>192.168.1.100</a:t>
            </a:r>
            <a:endParaRPr sz="1800">
              <a:solidFill>
                <a:srgbClr val="434343"/>
              </a:solidFill>
              <a:latin typeface="Inconsolata"/>
              <a:ea typeface="Inconsolata"/>
              <a:cs typeface="Inconsolata"/>
              <a:sym typeface="Inconsolata"/>
            </a:endParaRPr>
          </a:p>
        </p:txBody>
      </p:sp>
      <p:pic>
        <p:nvPicPr>
          <p:cNvPr id="2520" name="Google Shape;2520;p136"/>
          <p:cNvPicPr preferRelativeResize="0"/>
          <p:nvPr/>
        </p:nvPicPr>
        <p:blipFill rotWithShape="1">
          <a:blip r:embed="rId3">
            <a:alphaModFix/>
          </a:blip>
          <a:srcRect l="77499" t="1533" r="-729" b="8763"/>
          <a:stretch/>
        </p:blipFill>
        <p:spPr>
          <a:xfrm>
            <a:off x="6120300" y="1978625"/>
            <a:ext cx="1276550" cy="2642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4"/>
        <p:cNvGrpSpPr/>
        <p:nvPr/>
      </p:nvGrpSpPr>
      <p:grpSpPr>
        <a:xfrm>
          <a:off x="0" y="0"/>
          <a:ext cx="0" cy="0"/>
          <a:chOff x="0" y="0"/>
          <a:chExt cx="0" cy="0"/>
        </a:xfrm>
      </p:grpSpPr>
      <p:pic>
        <p:nvPicPr>
          <p:cNvPr id="2525" name="Google Shape;2525;p137"/>
          <p:cNvPicPr preferRelativeResize="0"/>
          <p:nvPr/>
        </p:nvPicPr>
        <p:blipFill rotWithShape="1">
          <a:blip r:embed="rId3">
            <a:alphaModFix/>
          </a:blip>
          <a:srcRect l="-214" t="10479" r="14480" b="12863"/>
          <a:stretch/>
        </p:blipFill>
        <p:spPr>
          <a:xfrm>
            <a:off x="-12300" y="0"/>
            <a:ext cx="9168600" cy="5143500"/>
          </a:xfrm>
          <a:prstGeom prst="rect">
            <a:avLst/>
          </a:prstGeom>
          <a:noFill/>
          <a:ln>
            <a:noFill/>
          </a:ln>
        </p:spPr>
      </p:pic>
      <p:sp>
        <p:nvSpPr>
          <p:cNvPr id="2526" name="Google Shape;2526;p137"/>
          <p:cNvSpPr/>
          <p:nvPr/>
        </p:nvSpPr>
        <p:spPr>
          <a:xfrm>
            <a:off x="-66400" y="-57625"/>
            <a:ext cx="4393200" cy="5235900"/>
          </a:xfrm>
          <a:prstGeom prst="rect">
            <a:avLst/>
          </a:prstGeom>
          <a:solidFill>
            <a:srgbClr val="F1C232">
              <a:alpha val="8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ping</a:t>
            </a:r>
            <a:r>
              <a:rPr lang="en"/>
              <a:t> Demo Scenario</a:t>
            </a:r>
            <a:endParaRPr/>
          </a:p>
        </p:txBody>
      </p:sp>
      <p:sp>
        <p:nvSpPr>
          <p:cNvPr id="2528" name="Google Shape;2528;p137"/>
          <p:cNvSpPr txBox="1">
            <a:spLocks noGrp="1"/>
          </p:cNvSpPr>
          <p:nvPr>
            <p:ph type="subTitle" idx="1"/>
          </p:nvPr>
        </p:nvSpPr>
        <p:spPr>
          <a:xfrm>
            <a:off x="0" y="675975"/>
            <a:ext cx="4293300" cy="3123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the following demonstration, we’ll use </a:t>
            </a:r>
            <a:r>
              <a:rPr lang="en" sz="2000">
                <a:latin typeface="Inconsolata"/>
                <a:ea typeface="Inconsolata"/>
                <a:cs typeface="Inconsolata"/>
                <a:sym typeface="Inconsolata"/>
              </a:rPr>
              <a:t>ping</a:t>
            </a:r>
            <a:r>
              <a:rPr lang="en"/>
              <a:t> on the command line with the following scenario: </a:t>
            </a:r>
            <a:endParaRPr/>
          </a:p>
          <a:p>
            <a:pPr marL="457200" lvl="0" indent="-317500" algn="l" rtl="0">
              <a:spcBef>
                <a:spcPts val="800"/>
              </a:spcBef>
              <a:spcAft>
                <a:spcPts val="0"/>
              </a:spcAft>
              <a:buClr>
                <a:schemeClr val="dk1"/>
              </a:buClr>
              <a:buSzPts val="1400"/>
              <a:buChar char="●"/>
            </a:pPr>
            <a:r>
              <a:rPr lang="en">
                <a:solidFill>
                  <a:schemeClr val="dk1"/>
                </a:solidFill>
              </a:rPr>
              <a:t>We are a restaurant looking to purchase commercial beverages online. </a:t>
            </a:r>
            <a:endParaRPr>
              <a:solidFill>
                <a:schemeClr val="dk1"/>
              </a:solidFill>
            </a:endParaRPr>
          </a:p>
          <a:p>
            <a:pPr marL="457200" lvl="0" indent="0" algn="l" rtl="0">
              <a:spcBef>
                <a:spcPts val="800"/>
              </a:spcBef>
              <a:spcAft>
                <a:spcPts val="0"/>
              </a:spcAft>
              <a:buNone/>
            </a:pPr>
            <a:r>
              <a:rPr lang="en">
                <a:solidFill>
                  <a:schemeClr val="dk1"/>
                </a:solidFill>
              </a:rPr>
              <a:t>We need to check if Pepsi.com is working and accepting requests.</a:t>
            </a:r>
            <a:endParaRPr>
              <a:solidFill>
                <a:schemeClr val="dk1"/>
              </a:solidFill>
            </a:endParaRPr>
          </a:p>
          <a:p>
            <a:pPr marL="0" lvl="0" indent="0" algn="l" rtl="0">
              <a:spcBef>
                <a:spcPts val="800"/>
              </a:spcBef>
              <a:spcAft>
                <a:spcPts val="0"/>
              </a:spcAft>
              <a:buClr>
                <a:schemeClr val="dk1"/>
              </a:buClr>
              <a:buSzPts val="1100"/>
              <a:buFont typeface="Arial"/>
              <a:buNone/>
            </a:pPr>
            <a:endParaRPr>
              <a:solidFill>
                <a:schemeClr val="dk1"/>
              </a:solidFill>
            </a:endParaRPr>
          </a:p>
          <a:p>
            <a:pPr marL="0" lvl="0" indent="0" algn="l" rtl="0">
              <a:spcBef>
                <a:spcPts val="80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529" name="Google Shape;2529;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29</a:t>
            </a:fld>
            <a:endParaRPr sz="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07"/>
        <p:cNvGrpSpPr/>
        <p:nvPr/>
      </p:nvGrpSpPr>
      <p:grpSpPr>
        <a:xfrm>
          <a:off x="0" y="0"/>
          <a:ext cx="0" cy="0"/>
          <a:chOff x="0" y="0"/>
          <a:chExt cx="0" cy="0"/>
        </a:xfrm>
      </p:grpSpPr>
      <p:sp>
        <p:nvSpPr>
          <p:cNvPr id="2108" name="Google Shape;2108;p111"/>
          <p:cNvSpPr/>
          <p:nvPr/>
        </p:nvSpPr>
        <p:spPr>
          <a:xfrm>
            <a:off x="200300" y="534325"/>
            <a:ext cx="87447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9" name="Google Shape;2109;p111"/>
          <p:cNvPicPr preferRelativeResize="0"/>
          <p:nvPr/>
        </p:nvPicPr>
        <p:blipFill rotWithShape="1">
          <a:blip r:embed="rId3">
            <a:alphaModFix amt="71000"/>
          </a:blip>
          <a:srcRect r="3025"/>
          <a:stretch/>
        </p:blipFill>
        <p:spPr>
          <a:xfrm>
            <a:off x="0" y="0"/>
            <a:ext cx="9144000" cy="5143500"/>
          </a:xfrm>
          <a:prstGeom prst="rect">
            <a:avLst/>
          </a:prstGeom>
          <a:noFill/>
          <a:ln>
            <a:noFill/>
          </a:ln>
        </p:spPr>
      </p:pic>
      <p:sp>
        <p:nvSpPr>
          <p:cNvPr id="2110" name="Google Shape;2110;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
        <p:nvSpPr>
          <p:cNvPr id="2111" name="Google Shape;2111;p111"/>
          <p:cNvSpPr/>
          <p:nvPr/>
        </p:nvSpPr>
        <p:spPr>
          <a:xfrm>
            <a:off x="502500" y="473300"/>
            <a:ext cx="4197000" cy="4197000"/>
          </a:xfrm>
          <a:prstGeom prst="ellipse">
            <a:avLst/>
          </a:prstGeom>
          <a:solidFill>
            <a:srgbClr val="EEFF41">
              <a:alpha val="8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1"/>
          <p:cNvSpPr txBox="1"/>
          <p:nvPr/>
        </p:nvSpPr>
        <p:spPr>
          <a:xfrm>
            <a:off x="690250" y="473300"/>
            <a:ext cx="3821400" cy="419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dk1"/>
                </a:solidFill>
                <a:latin typeface="Roboto"/>
                <a:ea typeface="Roboto"/>
                <a:cs typeface="Roboto"/>
                <a:sym typeface="Roboto"/>
              </a:rPr>
              <a:t>Attackers will often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try to gain unauthorized access into a network.</a:t>
            </a:r>
            <a:endParaRPr sz="2200">
              <a:solidFill>
                <a:schemeClr val="dk1"/>
              </a:solidFill>
              <a:latin typeface="Roboto"/>
              <a:ea typeface="Roboto"/>
              <a:cs typeface="Roboto"/>
              <a:sym typeface="Roboto"/>
            </a:endParaRPr>
          </a:p>
          <a:p>
            <a:pPr marL="0" lvl="0" indent="0" algn="ctr" rtl="0">
              <a:spcBef>
                <a:spcPts val="0"/>
              </a:spcBef>
              <a:spcAft>
                <a:spcPts val="0"/>
              </a:spcAft>
              <a:buNone/>
            </a:pPr>
            <a:r>
              <a:rPr lang="en" sz="2200">
                <a:solidFill>
                  <a:schemeClr val="dk1"/>
                </a:solidFill>
                <a:latin typeface="Roboto"/>
                <a:ea typeface="Roboto"/>
                <a:cs typeface="Roboto"/>
                <a:sym typeface="Roboto"/>
              </a:rPr>
              <a:t>It's the job of security professionals to secure networks by identifying vulnerabilities.</a:t>
            </a:r>
            <a:endParaRPr sz="2200">
              <a:solidFill>
                <a:schemeClr val="dk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3"/>
        <p:cNvGrpSpPr/>
        <p:nvPr/>
      </p:nvGrpSpPr>
      <p:grpSpPr>
        <a:xfrm>
          <a:off x="0" y="0"/>
          <a:ext cx="0" cy="0"/>
          <a:chOff x="0" y="0"/>
          <a:chExt cx="0" cy="0"/>
        </a:xfrm>
      </p:grpSpPr>
      <p:sp>
        <p:nvSpPr>
          <p:cNvPr id="2534" name="Google Shape;2534;p13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sz="2000">
                <a:latin typeface="Inconsolata"/>
                <a:ea typeface="Inconsolata"/>
                <a:cs typeface="Inconsolata"/>
                <a:sym typeface="Inconsolata"/>
              </a:rPr>
              <a:t>ping</a:t>
            </a:r>
            <a:endParaRPr sz="2000">
              <a:latin typeface="Inconsolata"/>
              <a:ea typeface="Inconsolata"/>
              <a:cs typeface="Inconsolata"/>
              <a:sym typeface="Inconsolata"/>
            </a:endParaRPr>
          </a:p>
        </p:txBody>
      </p:sp>
      <p:sp>
        <p:nvSpPr>
          <p:cNvPr id="2535" name="Google Shape;2535;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13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541" name="Google Shape;2541;p13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Activity: Enumerating with </a:t>
            </a:r>
            <a:r>
              <a:rPr lang="en" sz="2600">
                <a:solidFill>
                  <a:schemeClr val="dk1"/>
                </a:solidFill>
                <a:latin typeface="Inconsolata"/>
                <a:ea typeface="Inconsolata"/>
                <a:cs typeface="Inconsolata"/>
                <a:sym typeface="Inconsolata"/>
              </a:rPr>
              <a:t>ping</a:t>
            </a:r>
            <a:endParaRPr sz="2600">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In this activity, you will continue to play the role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of a security analyst at Acme Corp.</a:t>
            </a:r>
            <a:endParaRPr sz="1800">
              <a:solidFill>
                <a:schemeClr val="dk1"/>
              </a:solidFill>
              <a:latin typeface="Roboto"/>
              <a:ea typeface="Roboto"/>
              <a:cs typeface="Roboto"/>
              <a:sym typeface="Roboto"/>
            </a:endParaRPr>
          </a:p>
          <a:p>
            <a:pPr marL="0" lvl="0" indent="0" algn="l" rtl="0">
              <a:lnSpc>
                <a:spcPct val="115000"/>
              </a:lnSpc>
              <a:spcBef>
                <a:spcPts val="800"/>
              </a:spcBef>
              <a:spcAft>
                <a:spcPts val="800"/>
              </a:spcAft>
              <a:buClr>
                <a:schemeClr val="dk1"/>
              </a:buClr>
              <a:buSzPts val="1100"/>
              <a:buFont typeface="Arial"/>
              <a:buNone/>
            </a:pPr>
            <a:r>
              <a:rPr lang="en" sz="1800">
                <a:solidFill>
                  <a:srgbClr val="24292E"/>
                </a:solidFill>
                <a:latin typeface="Roboto"/>
                <a:ea typeface="Roboto"/>
                <a:cs typeface="Roboto"/>
                <a:sym typeface="Roboto"/>
              </a:rPr>
              <a:t>You must use </a:t>
            </a:r>
            <a:r>
              <a:rPr lang="en" sz="2000">
                <a:solidFill>
                  <a:srgbClr val="24292E"/>
                </a:solidFill>
                <a:latin typeface="Inconsolata"/>
                <a:ea typeface="Inconsolata"/>
                <a:cs typeface="Inconsolata"/>
                <a:sym typeface="Inconsolata"/>
              </a:rPr>
              <a:t>ping</a:t>
            </a:r>
            <a:r>
              <a:rPr lang="en" sz="1800">
                <a:solidFill>
                  <a:srgbClr val="24292E"/>
                </a:solidFill>
                <a:latin typeface="Roboto"/>
                <a:ea typeface="Roboto"/>
                <a:cs typeface="Roboto"/>
                <a:sym typeface="Roboto"/>
              </a:rPr>
              <a:t> to determine which of CompuCom’s host IP addresses are accepting connections</a:t>
            </a:r>
            <a:r>
              <a:rPr lang="en" sz="1800">
                <a:solidFill>
                  <a:schemeClr val="dk1"/>
                </a:solidFill>
                <a:latin typeface="Roboto"/>
                <a:ea typeface="Roboto"/>
                <a:cs typeface="Roboto"/>
                <a:sym typeface="Roboto"/>
              </a:rPr>
              <a:t>. </a:t>
            </a:r>
            <a:endParaRPr/>
          </a:p>
        </p:txBody>
      </p:sp>
      <p:sp>
        <p:nvSpPr>
          <p:cNvPr id="2542" name="Google Shape;2542;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140"/>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48" name="Google Shape;2548;p140"/>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pic>
        <p:nvPicPr>
          <p:cNvPr id="2553" name="Google Shape;2553;p141"/>
          <p:cNvPicPr preferRelativeResize="0"/>
          <p:nvPr/>
        </p:nvPicPr>
        <p:blipFill rotWithShape="1">
          <a:blip r:embed="rId3">
            <a:alphaModFix/>
          </a:blip>
          <a:srcRect/>
          <a:stretch/>
        </p:blipFill>
        <p:spPr>
          <a:xfrm>
            <a:off x="0" y="0"/>
            <a:ext cx="9143971" cy="5143500"/>
          </a:xfrm>
          <a:prstGeom prst="rect">
            <a:avLst/>
          </a:prstGeom>
          <a:noFill/>
          <a:ln>
            <a:noFill/>
          </a:ln>
        </p:spPr>
      </p:pic>
      <p:pic>
        <p:nvPicPr>
          <p:cNvPr id="2554" name="Google Shape;2554;p141"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25875" y="3386400"/>
            <a:ext cx="2032000" cy="1524000"/>
          </a:xfrm>
          <a:prstGeom prst="rect">
            <a:avLst/>
          </a:prstGeom>
          <a:noFill/>
          <a:ln>
            <a:noFill/>
          </a:ln>
        </p:spPr>
      </p:pic>
      <p:sp>
        <p:nvSpPr>
          <p:cNvPr id="2555" name="Google Shape;2555;p1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Google Shape;2560;p14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consolata"/>
                <a:ea typeface="Inconsolata"/>
                <a:cs typeface="Inconsolata"/>
                <a:sym typeface="Inconsolata"/>
              </a:rPr>
              <a:t>Introduction to traceroute</a:t>
            </a:r>
            <a:endParaRPr>
              <a:latin typeface="Inconsolata"/>
              <a:ea typeface="Inconsolata"/>
              <a:cs typeface="Inconsolata"/>
              <a:sym typeface="Inconsolata"/>
            </a:endParaRPr>
          </a:p>
        </p:txBody>
      </p:sp>
      <p:sp>
        <p:nvSpPr>
          <p:cNvPr id="2561" name="Google Shape;2561;p14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65"/>
        <p:cNvGrpSpPr/>
        <p:nvPr/>
      </p:nvGrpSpPr>
      <p:grpSpPr>
        <a:xfrm>
          <a:off x="0" y="0"/>
          <a:ext cx="0" cy="0"/>
          <a:chOff x="0" y="0"/>
          <a:chExt cx="0" cy="0"/>
        </a:xfrm>
      </p:grpSpPr>
      <p:sp>
        <p:nvSpPr>
          <p:cNvPr id="2566" name="Google Shape;2566;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latin typeface="Inconsolata"/>
                <a:ea typeface="Inconsolata"/>
                <a:cs typeface="Inconsolata"/>
                <a:sym typeface="Inconsolata"/>
              </a:rPr>
              <a:t>traceroute </a:t>
            </a:r>
            <a:r>
              <a:rPr lang="en">
                <a:latin typeface="Roboto"/>
                <a:ea typeface="Roboto"/>
                <a:cs typeface="Roboto"/>
                <a:sym typeface="Roboto"/>
              </a:rPr>
              <a:t>Demo</a:t>
            </a:r>
            <a:endParaRPr>
              <a:latin typeface="Roboto"/>
              <a:ea typeface="Roboto"/>
              <a:cs typeface="Roboto"/>
              <a:sym typeface="Roboto"/>
            </a:endParaRPr>
          </a:p>
        </p:txBody>
      </p:sp>
      <p:sp>
        <p:nvSpPr>
          <p:cNvPr id="2567" name="Google Shape;2567;p143"/>
          <p:cNvSpPr txBox="1">
            <a:spLocks noGrp="1"/>
          </p:cNvSpPr>
          <p:nvPr>
            <p:ph type="subTitle" idx="1"/>
          </p:nvPr>
        </p:nvSpPr>
        <p:spPr>
          <a:xfrm>
            <a:off x="0" y="705425"/>
            <a:ext cx="9144000" cy="20127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2400">
                <a:solidFill>
                  <a:schemeClr val="dk1"/>
                </a:solidFill>
                <a:latin typeface="Roboto"/>
                <a:ea typeface="Roboto"/>
                <a:cs typeface="Roboto"/>
                <a:sym typeface="Roboto"/>
              </a:rPr>
              <a:t>In the previous demonstration, we discovered that </a:t>
            </a:r>
            <a:r>
              <a:rPr lang="en" sz="2400">
                <a:solidFill>
                  <a:schemeClr val="dk1"/>
                </a:solidFill>
              </a:rPr>
              <a:t>redbull.com </a:t>
            </a:r>
            <a:r>
              <a:rPr lang="en" sz="2400">
                <a:solidFill>
                  <a:schemeClr val="dk1"/>
                </a:solidFill>
                <a:latin typeface="Roboto"/>
                <a:ea typeface="Roboto"/>
                <a:cs typeface="Roboto"/>
                <a:sym typeface="Roboto"/>
              </a:rPr>
              <a:t>was not accepting requests.</a:t>
            </a:r>
            <a:endParaRPr sz="24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ctr" rtl="0">
              <a:spcBef>
                <a:spcPts val="0"/>
              </a:spcBef>
              <a:spcAft>
                <a:spcPts val="0"/>
              </a:spcAft>
              <a:buClr>
                <a:schemeClr val="dk1"/>
              </a:buClr>
              <a:buSzPts val="1100"/>
              <a:buFont typeface="Arial"/>
              <a:buNone/>
            </a:pPr>
            <a:r>
              <a:rPr lang="en" sz="2400">
                <a:solidFill>
                  <a:schemeClr val="dk1"/>
                </a:solidFill>
              </a:rPr>
              <a:t>Now we’ll find out why.</a:t>
            </a:r>
            <a:endParaRPr sz="2400">
              <a:solidFill>
                <a:schemeClr val="dk1"/>
              </a:solidFill>
            </a:endParaRPr>
          </a:p>
          <a:p>
            <a:pPr marL="0" lvl="0" indent="0" algn="l" rtl="0">
              <a:spcBef>
                <a:spcPts val="0"/>
              </a:spcBef>
              <a:spcAft>
                <a:spcPts val="0"/>
              </a:spcAft>
              <a:buNone/>
            </a:pPr>
            <a:endParaRPr/>
          </a:p>
        </p:txBody>
      </p:sp>
      <p:sp>
        <p:nvSpPr>
          <p:cNvPr id="2568" name="Google Shape;2568;p1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pic>
        <p:nvPicPr>
          <p:cNvPr id="2569" name="Google Shape;2569;p143"/>
          <p:cNvPicPr preferRelativeResize="0"/>
          <p:nvPr/>
        </p:nvPicPr>
        <p:blipFill rotWithShape="1">
          <a:blip r:embed="rId3">
            <a:alphaModFix/>
          </a:blip>
          <a:srcRect l="2027" t="34539" r="2788" b="26080"/>
          <a:stretch/>
        </p:blipFill>
        <p:spPr>
          <a:xfrm>
            <a:off x="0" y="2228175"/>
            <a:ext cx="9144000" cy="2607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pic>
        <p:nvPicPr>
          <p:cNvPr id="2574" name="Google Shape;2574;p144"/>
          <p:cNvPicPr preferRelativeResize="0"/>
          <p:nvPr/>
        </p:nvPicPr>
        <p:blipFill>
          <a:blip r:embed="rId3">
            <a:alphaModFix/>
          </a:blip>
          <a:stretch>
            <a:fillRect/>
          </a:stretch>
        </p:blipFill>
        <p:spPr>
          <a:xfrm>
            <a:off x="-49723" y="0"/>
            <a:ext cx="9206026" cy="5178400"/>
          </a:xfrm>
          <a:prstGeom prst="rect">
            <a:avLst/>
          </a:prstGeom>
          <a:noFill/>
          <a:ln>
            <a:noFill/>
          </a:ln>
        </p:spPr>
      </p:pic>
      <p:sp>
        <p:nvSpPr>
          <p:cNvPr id="2575" name="Google Shape;2575;p144"/>
          <p:cNvSpPr/>
          <p:nvPr/>
        </p:nvSpPr>
        <p:spPr>
          <a:xfrm>
            <a:off x="-66400" y="-125"/>
            <a:ext cx="4393200" cy="5178300"/>
          </a:xfrm>
          <a:prstGeom prst="rect">
            <a:avLst/>
          </a:prstGeom>
          <a:solidFill>
            <a:srgbClr val="19D1DB">
              <a:alpha val="8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44"/>
          <p:cNvSpPr txBox="1">
            <a:spLocks noGrp="1"/>
          </p:cNvSpPr>
          <p:nvPr>
            <p:ph type="subTitle" idx="1"/>
          </p:nvPr>
        </p:nvSpPr>
        <p:spPr>
          <a:xfrm>
            <a:off x="-33250" y="440375"/>
            <a:ext cx="4326900" cy="1206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While </a:t>
            </a:r>
            <a:r>
              <a:rPr lang="en" sz="2000">
                <a:solidFill>
                  <a:schemeClr val="dk1"/>
                </a:solidFill>
                <a:latin typeface="Inconsolata"/>
                <a:ea typeface="Inconsolata"/>
                <a:cs typeface="Inconsolata"/>
                <a:sym typeface="Inconsolata"/>
              </a:rPr>
              <a:t>ping</a:t>
            </a:r>
            <a:r>
              <a:rPr lang="en">
                <a:solidFill>
                  <a:schemeClr val="dk1"/>
                </a:solidFill>
                <a:latin typeface="Roboto"/>
                <a:ea typeface="Roboto"/>
                <a:cs typeface="Roboto"/>
                <a:sym typeface="Roboto"/>
              </a:rPr>
              <a:t> indicates if a host is up or down, security professionals will often need more info to determine </a:t>
            </a:r>
            <a:r>
              <a:rPr lang="en" i="1">
                <a:solidFill>
                  <a:schemeClr val="dk1"/>
                </a:solidFill>
                <a:latin typeface="Roboto"/>
                <a:ea typeface="Roboto"/>
                <a:cs typeface="Roboto"/>
                <a:sym typeface="Roboto"/>
              </a:rPr>
              <a:t>why</a:t>
            </a:r>
            <a:r>
              <a:rPr lang="en">
                <a:solidFill>
                  <a:schemeClr val="dk1"/>
                </a:solidFill>
                <a:latin typeface="Roboto"/>
                <a:ea typeface="Roboto"/>
                <a:cs typeface="Roboto"/>
                <a:sym typeface="Roboto"/>
              </a:rPr>
              <a:t>.</a:t>
            </a:r>
            <a:endParaRPr>
              <a:latin typeface="Roboto"/>
              <a:ea typeface="Roboto"/>
              <a:cs typeface="Roboto"/>
              <a:sym typeface="Roboto"/>
            </a:endParaRPr>
          </a:p>
        </p:txBody>
      </p:sp>
      <p:sp>
        <p:nvSpPr>
          <p:cNvPr id="2577" name="Google Shape;2577;p144"/>
          <p:cNvSpPr txBox="1">
            <a:spLocks noGrp="1"/>
          </p:cNvSpPr>
          <p:nvPr>
            <p:ph type="body" idx="3"/>
          </p:nvPr>
        </p:nvSpPr>
        <p:spPr>
          <a:xfrm>
            <a:off x="0" y="1792800"/>
            <a:ext cx="4218300" cy="32490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Company X's employees were able to successfully ping their intranet from the United States office, but unable to ping the exact same address from the Japan office.</a:t>
            </a:r>
            <a:endParaRPr>
              <a:solidFill>
                <a:schemeClr val="dk1"/>
              </a:solidFill>
            </a:endParaRPr>
          </a:p>
          <a:p>
            <a:pPr marL="320040" lvl="0" indent="-180340" algn="l" rtl="0">
              <a:lnSpc>
                <a:spcPct val="115000"/>
              </a:lnSpc>
              <a:spcBef>
                <a:spcPts val="800"/>
              </a:spcBef>
              <a:spcAft>
                <a:spcPts val="0"/>
              </a:spcAft>
              <a:buClr>
                <a:schemeClr val="dk1"/>
              </a:buClr>
              <a:buSzPts val="1400"/>
              <a:buChar char="●"/>
            </a:pPr>
            <a:r>
              <a:rPr lang="en">
                <a:solidFill>
                  <a:schemeClr val="dk1"/>
                </a:solidFill>
              </a:rPr>
              <a:t>More information is needed to understand why the intranet is not accessible from Japan.</a:t>
            </a:r>
            <a:endParaRPr>
              <a:solidFill>
                <a:schemeClr val="dk1"/>
              </a:solidFill>
            </a:endParaRPr>
          </a:p>
          <a:p>
            <a:pPr marL="320040" lvl="0" indent="-180340" algn="l" rtl="0">
              <a:lnSpc>
                <a:spcPct val="115000"/>
              </a:lnSpc>
              <a:spcBef>
                <a:spcPts val="800"/>
              </a:spcBef>
              <a:spcAft>
                <a:spcPts val="800"/>
              </a:spcAft>
              <a:buClr>
                <a:schemeClr val="dk1"/>
              </a:buClr>
              <a:buSzPts val="1400"/>
              <a:buChar char="●"/>
            </a:pPr>
            <a:r>
              <a:rPr lang="en">
                <a:solidFill>
                  <a:schemeClr val="dk1"/>
                </a:solidFill>
              </a:rPr>
              <a:t>Company X can better understand the issue by finding out where in the request the failure occurred.</a:t>
            </a:r>
            <a:endParaRPr/>
          </a:p>
        </p:txBody>
      </p:sp>
      <p:sp>
        <p:nvSpPr>
          <p:cNvPr id="2578" name="Google Shape;2578;p1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36</a:t>
            </a:fld>
            <a:endParaRPr sz="600">
              <a:solidFill>
                <a:srgbClr val="FFFFFF"/>
              </a:solidFill>
            </a:endParaRPr>
          </a:p>
        </p:txBody>
      </p:sp>
      <p:sp>
        <p:nvSpPr>
          <p:cNvPr id="2579" name="Google Shape;2579;p144"/>
          <p:cNvSpPr txBox="1"/>
          <p:nvPr/>
        </p:nvSpPr>
        <p:spPr>
          <a:xfrm>
            <a:off x="6298800" y="1542950"/>
            <a:ext cx="12390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1200">
                <a:solidFill>
                  <a:srgbClr val="F1C232"/>
                </a:solidFill>
                <a:latin typeface="Roboto"/>
                <a:ea typeface="Roboto"/>
                <a:cs typeface="Roboto"/>
                <a:sym typeface="Roboto"/>
              </a:rPr>
              <a:t>PING request </a:t>
            </a:r>
            <a:endParaRPr sz="1200">
              <a:solidFill>
                <a:srgbClr val="F1C232"/>
              </a:solidFill>
              <a:latin typeface="Roboto"/>
              <a:ea typeface="Roboto"/>
              <a:cs typeface="Roboto"/>
              <a:sym typeface="Roboto"/>
            </a:endParaRPr>
          </a:p>
        </p:txBody>
      </p:sp>
      <p:sp>
        <p:nvSpPr>
          <p:cNvPr id="2580" name="Google Shape;2580;p144"/>
          <p:cNvSpPr/>
          <p:nvPr/>
        </p:nvSpPr>
        <p:spPr>
          <a:xfrm rot="10800000">
            <a:off x="6121832" y="1954232"/>
            <a:ext cx="1469281" cy="68769"/>
          </a:xfrm>
          <a:custGeom>
            <a:avLst/>
            <a:gdLst/>
            <a:ahLst/>
            <a:cxnLst/>
            <a:rect l="l" t="t" r="r" b="b"/>
            <a:pathLst>
              <a:path w="60689" h="8580" extrusionOk="0">
                <a:moveTo>
                  <a:pt x="0" y="8580"/>
                </a:moveTo>
                <a:cubicBezTo>
                  <a:pt x="5141" y="7246"/>
                  <a:pt x="20730" y="1883"/>
                  <a:pt x="30845" y="577"/>
                </a:cubicBezTo>
                <a:cubicBezTo>
                  <a:pt x="40960" y="-729"/>
                  <a:pt x="55715" y="716"/>
                  <a:pt x="60689" y="744"/>
                </a:cubicBezTo>
              </a:path>
            </a:pathLst>
          </a:custGeom>
          <a:noFill/>
          <a:ln w="28575" cap="flat" cmpd="sng">
            <a:solidFill>
              <a:srgbClr val="CC0000"/>
            </a:solidFill>
            <a:prstDash val="dash"/>
            <a:round/>
            <a:headEnd type="triangle" w="med" len="med"/>
            <a:tailEnd type="none" w="med" len="med"/>
          </a:ln>
        </p:spPr>
      </p:sp>
      <p:sp>
        <p:nvSpPr>
          <p:cNvPr id="2581" name="Google Shape;2581;p144"/>
          <p:cNvSpPr/>
          <p:nvPr/>
        </p:nvSpPr>
        <p:spPr>
          <a:xfrm>
            <a:off x="6062850" y="1867525"/>
            <a:ext cx="1518135" cy="86701"/>
          </a:xfrm>
          <a:custGeom>
            <a:avLst/>
            <a:gdLst/>
            <a:ahLst/>
            <a:cxnLst/>
            <a:rect l="l" t="t" r="r" b="b"/>
            <a:pathLst>
              <a:path w="60689" h="8580" extrusionOk="0">
                <a:moveTo>
                  <a:pt x="0" y="8580"/>
                </a:moveTo>
                <a:cubicBezTo>
                  <a:pt x="5141" y="7246"/>
                  <a:pt x="20730" y="1883"/>
                  <a:pt x="30845" y="577"/>
                </a:cubicBezTo>
                <a:cubicBezTo>
                  <a:pt x="40960" y="-729"/>
                  <a:pt x="55715" y="716"/>
                  <a:pt x="60689" y="744"/>
                </a:cubicBezTo>
              </a:path>
            </a:pathLst>
          </a:custGeom>
          <a:noFill/>
          <a:ln w="28575" cap="flat" cmpd="sng">
            <a:solidFill>
              <a:srgbClr val="F1C232"/>
            </a:solidFill>
            <a:prstDash val="dash"/>
            <a:round/>
            <a:headEnd type="triangle" w="med" len="med"/>
            <a:tailEnd type="none" w="med" len="med"/>
          </a:ln>
        </p:spPr>
      </p:sp>
      <p:cxnSp>
        <p:nvCxnSpPr>
          <p:cNvPr id="2582" name="Google Shape;2582;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3" name="Google Shape;2583;p144"/>
          <p:cNvSpPr/>
          <p:nvPr/>
        </p:nvSpPr>
        <p:spPr>
          <a:xfrm>
            <a:off x="7496525" y="1522500"/>
            <a:ext cx="891900" cy="270300"/>
          </a:xfrm>
          <a:prstGeom prst="wedgeRectCallout">
            <a:avLst>
              <a:gd name="adj1" fmla="val -38430"/>
              <a:gd name="adj2" fmla="val 91870"/>
            </a:avLst>
          </a:prstGeom>
          <a:solidFill>
            <a:srgbClr val="19D1DB"/>
          </a:solidFill>
          <a:ln>
            <a:noFill/>
          </a:ln>
        </p:spPr>
        <p:txBody>
          <a:bodyPr spcFirstLastPara="1" wrap="square" lIns="45700" tIns="91425" rIns="0" bIns="0" anchor="ctr" anchorCtr="0">
            <a:noAutofit/>
          </a:bodyPr>
          <a:lstStyle/>
          <a:p>
            <a:pPr marL="0" lvl="0" indent="0" algn="l" rtl="0">
              <a:spcBef>
                <a:spcPts val="0"/>
              </a:spcBef>
              <a:spcAft>
                <a:spcPts val="800"/>
              </a:spcAft>
              <a:buNone/>
            </a:pPr>
            <a:r>
              <a:rPr lang="en" sz="1200">
                <a:solidFill>
                  <a:srgbClr val="073763"/>
                </a:solidFill>
                <a:latin typeface="Roboto"/>
                <a:ea typeface="Roboto"/>
                <a:cs typeface="Roboto"/>
                <a:sym typeface="Roboto"/>
              </a:rPr>
              <a:t>Company X</a:t>
            </a:r>
            <a:endParaRPr>
              <a:solidFill>
                <a:srgbClr val="073763"/>
              </a:solidFill>
            </a:endParaRPr>
          </a:p>
        </p:txBody>
      </p:sp>
      <p:sp>
        <p:nvSpPr>
          <p:cNvPr id="2584" name="Google Shape;2584;p144"/>
          <p:cNvSpPr/>
          <p:nvPr/>
        </p:nvSpPr>
        <p:spPr>
          <a:xfrm>
            <a:off x="5556500" y="1542950"/>
            <a:ext cx="532200" cy="270300"/>
          </a:xfrm>
          <a:prstGeom prst="wedgeRectCallout">
            <a:avLst>
              <a:gd name="adj1" fmla="val 41390"/>
              <a:gd name="adj2" fmla="val 98714"/>
            </a:avLst>
          </a:prstGeom>
          <a:solidFill>
            <a:srgbClr val="19D1DB"/>
          </a:solidFill>
          <a:ln>
            <a:noFill/>
          </a:ln>
        </p:spPr>
        <p:txBody>
          <a:bodyPr spcFirstLastPara="1" wrap="square" lIns="45700" tIns="91425" rIns="0" bIns="0" anchor="ctr" anchorCtr="0">
            <a:noAutofit/>
          </a:bodyPr>
          <a:lstStyle/>
          <a:p>
            <a:pPr marL="0" lvl="0" indent="0" algn="l" rtl="0">
              <a:spcBef>
                <a:spcPts val="0"/>
              </a:spcBef>
              <a:spcAft>
                <a:spcPts val="800"/>
              </a:spcAft>
              <a:buNone/>
            </a:pPr>
            <a:r>
              <a:rPr lang="en" sz="1200">
                <a:solidFill>
                  <a:srgbClr val="073763"/>
                </a:solidFill>
                <a:latin typeface="Roboto"/>
                <a:ea typeface="Roboto"/>
                <a:cs typeface="Roboto"/>
                <a:sym typeface="Roboto"/>
              </a:rPr>
              <a:t>Japan</a:t>
            </a:r>
            <a:endParaRPr>
              <a:solidFill>
                <a:srgbClr val="07376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3EC7F"/>
        </a:solidFill>
        <a:effectLst/>
      </p:bgPr>
    </p:bg>
    <p:spTree>
      <p:nvGrpSpPr>
        <p:cNvPr id="1" name="Shape 2588"/>
        <p:cNvGrpSpPr/>
        <p:nvPr/>
      </p:nvGrpSpPr>
      <p:grpSpPr>
        <a:xfrm>
          <a:off x="0" y="0"/>
          <a:ext cx="0" cy="0"/>
          <a:chOff x="0" y="0"/>
          <a:chExt cx="0" cy="0"/>
        </a:xfrm>
      </p:grpSpPr>
      <p:pic>
        <p:nvPicPr>
          <p:cNvPr id="2589" name="Google Shape;2589;p145"/>
          <p:cNvPicPr preferRelativeResize="0"/>
          <p:nvPr/>
        </p:nvPicPr>
        <p:blipFill>
          <a:blip r:embed="rId3">
            <a:alphaModFix/>
          </a:blip>
          <a:stretch>
            <a:fillRect/>
          </a:stretch>
        </p:blipFill>
        <p:spPr>
          <a:xfrm>
            <a:off x="8235119" y="3580849"/>
            <a:ext cx="563657" cy="939428"/>
          </a:xfrm>
          <a:prstGeom prst="rect">
            <a:avLst/>
          </a:prstGeom>
          <a:noFill/>
          <a:ln>
            <a:noFill/>
          </a:ln>
        </p:spPr>
      </p:pic>
      <p:sp>
        <p:nvSpPr>
          <p:cNvPr id="2590" name="Google Shape;2590;p145"/>
          <p:cNvSpPr txBox="1">
            <a:spLocks noGrp="1"/>
          </p:cNvSpPr>
          <p:nvPr>
            <p:ph type="subTitle" idx="1"/>
          </p:nvPr>
        </p:nvSpPr>
        <p:spPr>
          <a:xfrm>
            <a:off x="0" y="675975"/>
            <a:ext cx="4679100" cy="1181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When data travels from a source to </a:t>
            </a:r>
            <a:br>
              <a:rPr lang="en"/>
            </a:br>
            <a:r>
              <a:rPr lang="en"/>
              <a:t>a destination, it </a:t>
            </a:r>
            <a:r>
              <a:rPr lang="en">
                <a:solidFill>
                  <a:schemeClr val="dk1"/>
                </a:solidFill>
              </a:rPr>
              <a:t>typically </a:t>
            </a:r>
            <a:r>
              <a:rPr lang="en"/>
              <a:t>doesn’t follow a straight path.</a:t>
            </a:r>
            <a:endParaRPr/>
          </a:p>
        </p:txBody>
      </p:sp>
      <p:sp>
        <p:nvSpPr>
          <p:cNvPr id="2591" name="Google Shape;2591;p1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cxnSp>
        <p:nvCxnSpPr>
          <p:cNvPr id="2592" name="Google Shape;2592;p145"/>
          <p:cNvCxnSpPr/>
          <p:nvPr/>
        </p:nvCxnSpPr>
        <p:spPr>
          <a:xfrm>
            <a:off x="5573850" y="1461525"/>
            <a:ext cx="366900" cy="179100"/>
          </a:xfrm>
          <a:prstGeom prst="straightConnector1">
            <a:avLst/>
          </a:prstGeom>
          <a:noFill/>
          <a:ln w="9525" cap="flat" cmpd="sng">
            <a:solidFill>
              <a:srgbClr val="595959"/>
            </a:solidFill>
            <a:prstDash val="solid"/>
            <a:round/>
            <a:headEnd type="triangle" w="med" len="med"/>
            <a:tailEnd type="triangle" w="med" len="med"/>
          </a:ln>
        </p:spPr>
      </p:cxnSp>
      <p:cxnSp>
        <p:nvCxnSpPr>
          <p:cNvPr id="2593" name="Google Shape;2593;p145"/>
          <p:cNvCxnSpPr/>
          <p:nvPr/>
        </p:nvCxnSpPr>
        <p:spPr>
          <a:xfrm>
            <a:off x="6103113" y="2130563"/>
            <a:ext cx="188400" cy="654600"/>
          </a:xfrm>
          <a:prstGeom prst="straightConnector1">
            <a:avLst/>
          </a:prstGeom>
          <a:noFill/>
          <a:ln w="9525" cap="flat" cmpd="sng">
            <a:solidFill>
              <a:srgbClr val="595959"/>
            </a:solidFill>
            <a:prstDash val="solid"/>
            <a:round/>
            <a:headEnd type="triangle" w="med" len="med"/>
            <a:tailEnd type="triangle" w="med" len="med"/>
          </a:ln>
        </p:spPr>
      </p:cxnSp>
      <p:cxnSp>
        <p:nvCxnSpPr>
          <p:cNvPr id="2594" name="Google Shape;2594;p145"/>
          <p:cNvCxnSpPr/>
          <p:nvPr/>
        </p:nvCxnSpPr>
        <p:spPr>
          <a:xfrm>
            <a:off x="6410013" y="1823363"/>
            <a:ext cx="716700" cy="198900"/>
          </a:xfrm>
          <a:prstGeom prst="straightConnector1">
            <a:avLst/>
          </a:prstGeom>
          <a:noFill/>
          <a:ln w="9525" cap="flat" cmpd="sng">
            <a:solidFill>
              <a:srgbClr val="595959"/>
            </a:solidFill>
            <a:prstDash val="solid"/>
            <a:round/>
            <a:headEnd type="triangle" w="med" len="med"/>
            <a:tailEnd type="triangle" w="med" len="med"/>
          </a:ln>
        </p:spPr>
      </p:cxnSp>
      <p:cxnSp>
        <p:nvCxnSpPr>
          <p:cNvPr id="2595" name="Google Shape;2595;p145"/>
          <p:cNvCxnSpPr/>
          <p:nvPr/>
        </p:nvCxnSpPr>
        <p:spPr>
          <a:xfrm>
            <a:off x="6508425" y="3309613"/>
            <a:ext cx="273600" cy="501300"/>
          </a:xfrm>
          <a:prstGeom prst="straightConnector1">
            <a:avLst/>
          </a:prstGeom>
          <a:noFill/>
          <a:ln w="9525" cap="flat" cmpd="sng">
            <a:solidFill>
              <a:srgbClr val="595959"/>
            </a:solidFill>
            <a:prstDash val="solid"/>
            <a:round/>
            <a:headEnd type="triangle" w="med" len="med"/>
            <a:tailEnd type="triangle" w="med" len="med"/>
          </a:ln>
        </p:spPr>
      </p:cxnSp>
      <p:cxnSp>
        <p:nvCxnSpPr>
          <p:cNvPr id="2596" name="Google Shape;2596;p145"/>
          <p:cNvCxnSpPr/>
          <p:nvPr/>
        </p:nvCxnSpPr>
        <p:spPr>
          <a:xfrm rot="10800000" flipH="1">
            <a:off x="6725436" y="2456689"/>
            <a:ext cx="401400" cy="328500"/>
          </a:xfrm>
          <a:prstGeom prst="straightConnector1">
            <a:avLst/>
          </a:prstGeom>
          <a:noFill/>
          <a:ln w="9525" cap="flat" cmpd="sng">
            <a:solidFill>
              <a:srgbClr val="595959"/>
            </a:solidFill>
            <a:prstDash val="solid"/>
            <a:round/>
            <a:headEnd type="triangle" w="med" len="med"/>
            <a:tailEnd type="triangle" w="med" len="med"/>
          </a:ln>
        </p:spPr>
      </p:cxnSp>
      <p:cxnSp>
        <p:nvCxnSpPr>
          <p:cNvPr id="2597" name="Google Shape;2597;p145"/>
          <p:cNvCxnSpPr/>
          <p:nvPr/>
        </p:nvCxnSpPr>
        <p:spPr>
          <a:xfrm flipH="1">
            <a:off x="6079211" y="3219639"/>
            <a:ext cx="212100" cy="437400"/>
          </a:xfrm>
          <a:prstGeom prst="straightConnector1">
            <a:avLst/>
          </a:prstGeom>
          <a:noFill/>
          <a:ln w="9525" cap="flat" cmpd="sng">
            <a:solidFill>
              <a:srgbClr val="595959"/>
            </a:solidFill>
            <a:prstDash val="solid"/>
            <a:round/>
            <a:headEnd type="triangle" w="med" len="med"/>
            <a:tailEnd type="triangle" w="med" len="med"/>
          </a:ln>
        </p:spPr>
      </p:cxnSp>
      <p:cxnSp>
        <p:nvCxnSpPr>
          <p:cNvPr id="2598" name="Google Shape;2598;p145"/>
          <p:cNvCxnSpPr/>
          <p:nvPr/>
        </p:nvCxnSpPr>
        <p:spPr>
          <a:xfrm>
            <a:off x="6169100" y="3874263"/>
            <a:ext cx="522900" cy="153900"/>
          </a:xfrm>
          <a:prstGeom prst="straightConnector1">
            <a:avLst/>
          </a:prstGeom>
          <a:noFill/>
          <a:ln w="9525" cap="flat" cmpd="sng">
            <a:solidFill>
              <a:srgbClr val="595959"/>
            </a:solidFill>
            <a:prstDash val="solid"/>
            <a:round/>
            <a:headEnd type="triangle" w="med" len="med"/>
            <a:tailEnd type="triangle" w="med" len="med"/>
          </a:ln>
        </p:spPr>
      </p:cxnSp>
      <p:cxnSp>
        <p:nvCxnSpPr>
          <p:cNvPr id="2599" name="Google Shape;2599;p145"/>
          <p:cNvCxnSpPr/>
          <p:nvPr/>
        </p:nvCxnSpPr>
        <p:spPr>
          <a:xfrm rot="10800000" flipH="1">
            <a:off x="7216036" y="3256227"/>
            <a:ext cx="1011300" cy="554700"/>
          </a:xfrm>
          <a:prstGeom prst="straightConnector1">
            <a:avLst/>
          </a:prstGeom>
          <a:noFill/>
          <a:ln w="9525" cap="flat" cmpd="sng">
            <a:solidFill>
              <a:srgbClr val="595959"/>
            </a:solidFill>
            <a:prstDash val="solid"/>
            <a:round/>
            <a:headEnd type="triangle" w="med" len="med"/>
            <a:tailEnd type="triangle" w="med" len="med"/>
          </a:ln>
        </p:spPr>
      </p:cxnSp>
      <p:cxnSp>
        <p:nvCxnSpPr>
          <p:cNvPr id="2600" name="Google Shape;2600;p145"/>
          <p:cNvCxnSpPr/>
          <p:nvPr/>
        </p:nvCxnSpPr>
        <p:spPr>
          <a:xfrm rot="10800000">
            <a:off x="7560926" y="2456752"/>
            <a:ext cx="666300" cy="365100"/>
          </a:xfrm>
          <a:prstGeom prst="straightConnector1">
            <a:avLst/>
          </a:prstGeom>
          <a:noFill/>
          <a:ln w="9525" cap="flat" cmpd="sng">
            <a:solidFill>
              <a:srgbClr val="595959"/>
            </a:solidFill>
            <a:prstDash val="solid"/>
            <a:round/>
            <a:headEnd type="triangle" w="med" len="med"/>
            <a:tailEnd type="triangle" w="med" len="med"/>
          </a:ln>
        </p:spPr>
      </p:cxnSp>
      <p:cxnSp>
        <p:nvCxnSpPr>
          <p:cNvPr id="2601" name="Google Shape;2601;p145"/>
          <p:cNvCxnSpPr>
            <a:stCxn id="2602" idx="3"/>
            <a:endCxn id="2603" idx="1"/>
          </p:cNvCxnSpPr>
          <p:nvPr/>
        </p:nvCxnSpPr>
        <p:spPr>
          <a:xfrm>
            <a:off x="7305726" y="4063755"/>
            <a:ext cx="1005600" cy="17100"/>
          </a:xfrm>
          <a:prstGeom prst="straightConnector1">
            <a:avLst/>
          </a:prstGeom>
          <a:noFill/>
          <a:ln w="9525" cap="flat" cmpd="sng">
            <a:solidFill>
              <a:srgbClr val="595959"/>
            </a:solidFill>
            <a:prstDash val="solid"/>
            <a:round/>
            <a:headEnd type="triangle" w="med" len="med"/>
            <a:tailEnd type="triangle" w="med" len="med"/>
          </a:ln>
        </p:spPr>
      </p:cxnSp>
      <p:cxnSp>
        <p:nvCxnSpPr>
          <p:cNvPr id="2604" name="Google Shape;2604;p145"/>
          <p:cNvCxnSpPr/>
          <p:nvPr/>
        </p:nvCxnSpPr>
        <p:spPr>
          <a:xfrm flipH="1">
            <a:off x="7560975" y="1913375"/>
            <a:ext cx="401700" cy="108900"/>
          </a:xfrm>
          <a:prstGeom prst="straightConnector1">
            <a:avLst/>
          </a:prstGeom>
          <a:noFill/>
          <a:ln w="9525" cap="flat" cmpd="sng">
            <a:solidFill>
              <a:srgbClr val="595959"/>
            </a:solidFill>
            <a:prstDash val="solid"/>
            <a:round/>
            <a:headEnd type="triangle" w="med" len="med"/>
            <a:tailEnd type="triangle" w="med" len="med"/>
          </a:ln>
        </p:spPr>
      </p:cxnSp>
      <p:cxnSp>
        <p:nvCxnSpPr>
          <p:cNvPr id="2605" name="Google Shape;2605;p145"/>
          <p:cNvCxnSpPr/>
          <p:nvPr/>
        </p:nvCxnSpPr>
        <p:spPr>
          <a:xfrm>
            <a:off x="8269575" y="2220575"/>
            <a:ext cx="174600" cy="511200"/>
          </a:xfrm>
          <a:prstGeom prst="straightConnector1">
            <a:avLst/>
          </a:prstGeom>
          <a:noFill/>
          <a:ln w="9525" cap="flat" cmpd="sng">
            <a:solidFill>
              <a:srgbClr val="595959"/>
            </a:solidFill>
            <a:prstDash val="solid"/>
            <a:round/>
            <a:headEnd type="triangle" w="med" len="med"/>
            <a:tailEnd type="triangle" w="med" len="med"/>
          </a:ln>
        </p:spPr>
      </p:cxnSp>
      <p:pic>
        <p:nvPicPr>
          <p:cNvPr id="2606" name="Google Shape;2606;p145"/>
          <p:cNvPicPr preferRelativeResize="0"/>
          <p:nvPr/>
        </p:nvPicPr>
        <p:blipFill>
          <a:blip r:embed="rId4">
            <a:alphaModFix/>
          </a:blip>
          <a:stretch>
            <a:fillRect/>
          </a:stretch>
        </p:blipFill>
        <p:spPr>
          <a:xfrm>
            <a:off x="5829925" y="1531172"/>
            <a:ext cx="613726" cy="635116"/>
          </a:xfrm>
          <a:prstGeom prst="rect">
            <a:avLst/>
          </a:prstGeom>
          <a:noFill/>
          <a:ln>
            <a:noFill/>
          </a:ln>
        </p:spPr>
      </p:pic>
      <p:pic>
        <p:nvPicPr>
          <p:cNvPr id="2607" name="Google Shape;2607;p145"/>
          <p:cNvPicPr preferRelativeResize="0"/>
          <p:nvPr/>
        </p:nvPicPr>
        <p:blipFill>
          <a:blip r:embed="rId4">
            <a:alphaModFix/>
          </a:blip>
          <a:stretch>
            <a:fillRect/>
          </a:stretch>
        </p:blipFill>
        <p:spPr>
          <a:xfrm>
            <a:off x="7032875" y="1910184"/>
            <a:ext cx="613726" cy="635116"/>
          </a:xfrm>
          <a:prstGeom prst="rect">
            <a:avLst/>
          </a:prstGeom>
          <a:noFill/>
          <a:ln>
            <a:noFill/>
          </a:ln>
        </p:spPr>
      </p:pic>
      <p:pic>
        <p:nvPicPr>
          <p:cNvPr id="2608" name="Google Shape;2608;p145"/>
          <p:cNvPicPr preferRelativeResize="0"/>
          <p:nvPr/>
        </p:nvPicPr>
        <p:blipFill>
          <a:blip r:embed="rId4">
            <a:alphaModFix/>
          </a:blip>
          <a:stretch>
            <a:fillRect/>
          </a:stretch>
        </p:blipFill>
        <p:spPr>
          <a:xfrm>
            <a:off x="7962675" y="1605247"/>
            <a:ext cx="613726" cy="635116"/>
          </a:xfrm>
          <a:prstGeom prst="rect">
            <a:avLst/>
          </a:prstGeom>
          <a:noFill/>
          <a:ln>
            <a:noFill/>
          </a:ln>
        </p:spPr>
      </p:pic>
      <p:pic>
        <p:nvPicPr>
          <p:cNvPr id="2609" name="Google Shape;2609;p145"/>
          <p:cNvPicPr preferRelativeResize="0"/>
          <p:nvPr/>
        </p:nvPicPr>
        <p:blipFill>
          <a:blip r:embed="rId4">
            <a:alphaModFix/>
          </a:blip>
          <a:stretch>
            <a:fillRect/>
          </a:stretch>
        </p:blipFill>
        <p:spPr>
          <a:xfrm>
            <a:off x="8162375" y="2746634"/>
            <a:ext cx="613726" cy="635116"/>
          </a:xfrm>
          <a:prstGeom prst="rect">
            <a:avLst/>
          </a:prstGeom>
          <a:noFill/>
          <a:ln>
            <a:noFill/>
          </a:ln>
        </p:spPr>
      </p:pic>
      <p:pic>
        <p:nvPicPr>
          <p:cNvPr id="2610" name="Google Shape;2610;p145"/>
          <p:cNvPicPr preferRelativeResize="0"/>
          <p:nvPr/>
        </p:nvPicPr>
        <p:blipFill>
          <a:blip r:embed="rId4">
            <a:alphaModFix/>
          </a:blip>
          <a:stretch>
            <a:fillRect/>
          </a:stretch>
        </p:blipFill>
        <p:spPr>
          <a:xfrm>
            <a:off x="6169100" y="2702734"/>
            <a:ext cx="613726" cy="635116"/>
          </a:xfrm>
          <a:prstGeom prst="rect">
            <a:avLst/>
          </a:prstGeom>
          <a:noFill/>
          <a:ln>
            <a:noFill/>
          </a:ln>
        </p:spPr>
      </p:pic>
      <p:pic>
        <p:nvPicPr>
          <p:cNvPr id="2602" name="Google Shape;2602;p145"/>
          <p:cNvPicPr preferRelativeResize="0"/>
          <p:nvPr/>
        </p:nvPicPr>
        <p:blipFill>
          <a:blip r:embed="rId4">
            <a:alphaModFix/>
          </a:blip>
          <a:stretch>
            <a:fillRect/>
          </a:stretch>
        </p:blipFill>
        <p:spPr>
          <a:xfrm>
            <a:off x="6692000" y="3746197"/>
            <a:ext cx="613726" cy="635116"/>
          </a:xfrm>
          <a:prstGeom prst="rect">
            <a:avLst/>
          </a:prstGeom>
          <a:noFill/>
          <a:ln>
            <a:noFill/>
          </a:ln>
        </p:spPr>
      </p:pic>
      <p:pic>
        <p:nvPicPr>
          <p:cNvPr id="2611" name="Google Shape;2611;p145"/>
          <p:cNvPicPr preferRelativeResize="0"/>
          <p:nvPr/>
        </p:nvPicPr>
        <p:blipFill>
          <a:blip r:embed="rId4">
            <a:alphaModFix/>
          </a:blip>
          <a:stretch>
            <a:fillRect/>
          </a:stretch>
        </p:blipFill>
        <p:spPr>
          <a:xfrm>
            <a:off x="5555375" y="3562409"/>
            <a:ext cx="613726" cy="635116"/>
          </a:xfrm>
          <a:prstGeom prst="rect">
            <a:avLst/>
          </a:prstGeom>
          <a:noFill/>
          <a:ln>
            <a:noFill/>
          </a:ln>
        </p:spPr>
      </p:pic>
      <p:sp>
        <p:nvSpPr>
          <p:cNvPr id="2612" name="Google Shape;2612;p145"/>
          <p:cNvSpPr/>
          <p:nvPr/>
        </p:nvSpPr>
        <p:spPr>
          <a:xfrm>
            <a:off x="1549600" y="1853850"/>
            <a:ext cx="35442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45"/>
          <p:cNvSpPr txBox="1">
            <a:spLocks noGrp="1"/>
          </p:cNvSpPr>
          <p:nvPr>
            <p:ph type="subTitle" idx="1"/>
          </p:nvPr>
        </p:nvSpPr>
        <p:spPr>
          <a:xfrm>
            <a:off x="152000" y="1860300"/>
            <a:ext cx="5421900" cy="71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Data is often redirected by many routers. Routers connect different networks so their hosts can communicate.</a:t>
            </a:r>
            <a:endParaRPr sz="1200">
              <a:latin typeface="Roboto"/>
              <a:ea typeface="Roboto"/>
              <a:cs typeface="Roboto"/>
              <a:sym typeface="Roboto"/>
            </a:endParaRPr>
          </a:p>
        </p:txBody>
      </p:sp>
      <p:pic>
        <p:nvPicPr>
          <p:cNvPr id="2614" name="Google Shape;2614;p145"/>
          <p:cNvPicPr preferRelativeResize="0"/>
          <p:nvPr/>
        </p:nvPicPr>
        <p:blipFill rotWithShape="1">
          <a:blip r:embed="rId5">
            <a:alphaModFix/>
          </a:blip>
          <a:srcRect t="1774" b="1765"/>
          <a:stretch/>
        </p:blipFill>
        <p:spPr>
          <a:xfrm>
            <a:off x="429777" y="1783797"/>
            <a:ext cx="1011300" cy="781310"/>
          </a:xfrm>
          <a:prstGeom prst="rect">
            <a:avLst/>
          </a:prstGeom>
          <a:noFill/>
          <a:ln>
            <a:noFill/>
          </a:ln>
        </p:spPr>
      </p:pic>
      <p:sp>
        <p:nvSpPr>
          <p:cNvPr id="2615" name="Google Shape;2615;p145"/>
          <p:cNvSpPr/>
          <p:nvPr/>
        </p:nvSpPr>
        <p:spPr>
          <a:xfrm>
            <a:off x="1549600" y="2713875"/>
            <a:ext cx="35442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5"/>
          <p:cNvSpPr txBox="1">
            <a:spLocks noGrp="1"/>
          </p:cNvSpPr>
          <p:nvPr>
            <p:ph type="subTitle" idx="2"/>
          </p:nvPr>
        </p:nvSpPr>
        <p:spPr>
          <a:xfrm>
            <a:off x="152000" y="2720300"/>
            <a:ext cx="5075100" cy="71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Redirection of data transmissions are called </a:t>
            </a:r>
            <a:r>
              <a:rPr lang="en" sz="1200" b="1">
                <a:solidFill>
                  <a:schemeClr val="dk1"/>
                </a:solidFill>
                <a:latin typeface="Roboto"/>
                <a:ea typeface="Roboto"/>
                <a:cs typeface="Roboto"/>
                <a:sym typeface="Roboto"/>
              </a:rPr>
              <a:t>hops</a:t>
            </a:r>
            <a:r>
              <a:rPr lang="en" sz="1200">
                <a:solidFill>
                  <a:schemeClr val="dk1"/>
                </a:solidFill>
                <a:latin typeface="Roboto"/>
                <a:ea typeface="Roboto"/>
                <a:cs typeface="Roboto"/>
                <a:sym typeface="Roboto"/>
              </a:rPr>
              <a:t>.</a:t>
            </a:r>
            <a:endParaRPr sz="1200">
              <a:latin typeface="Roboto"/>
              <a:ea typeface="Roboto"/>
              <a:cs typeface="Roboto"/>
              <a:sym typeface="Roboto"/>
            </a:endParaRPr>
          </a:p>
        </p:txBody>
      </p:sp>
      <p:pic>
        <p:nvPicPr>
          <p:cNvPr id="2617" name="Google Shape;2617;p145"/>
          <p:cNvPicPr preferRelativeResize="0"/>
          <p:nvPr/>
        </p:nvPicPr>
        <p:blipFill rotWithShape="1">
          <a:blip r:embed="rId5">
            <a:alphaModFix/>
          </a:blip>
          <a:srcRect t="1774" b="1765"/>
          <a:stretch/>
        </p:blipFill>
        <p:spPr>
          <a:xfrm>
            <a:off x="429777" y="2643822"/>
            <a:ext cx="1011300" cy="781310"/>
          </a:xfrm>
          <a:prstGeom prst="rect">
            <a:avLst/>
          </a:prstGeom>
          <a:noFill/>
          <a:ln>
            <a:noFill/>
          </a:ln>
        </p:spPr>
      </p:pic>
      <p:sp>
        <p:nvSpPr>
          <p:cNvPr id="2618" name="Google Shape;2618;p145"/>
          <p:cNvSpPr/>
          <p:nvPr/>
        </p:nvSpPr>
        <p:spPr>
          <a:xfrm>
            <a:off x="1549600" y="3573900"/>
            <a:ext cx="35442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45"/>
          <p:cNvSpPr txBox="1">
            <a:spLocks noGrp="1"/>
          </p:cNvSpPr>
          <p:nvPr>
            <p:ph type="subTitle" idx="3"/>
          </p:nvPr>
        </p:nvSpPr>
        <p:spPr>
          <a:xfrm>
            <a:off x="152000" y="3580350"/>
            <a:ext cx="5133600" cy="71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Optimal routing paths are determined based on the “shortest path,” which is influenced by network topology.</a:t>
            </a:r>
            <a:endParaRPr/>
          </a:p>
        </p:txBody>
      </p:sp>
      <p:pic>
        <p:nvPicPr>
          <p:cNvPr id="2620" name="Google Shape;2620;p145"/>
          <p:cNvPicPr preferRelativeResize="0"/>
          <p:nvPr/>
        </p:nvPicPr>
        <p:blipFill rotWithShape="1">
          <a:blip r:embed="rId5">
            <a:alphaModFix/>
          </a:blip>
          <a:srcRect t="1774" b="1765"/>
          <a:stretch/>
        </p:blipFill>
        <p:spPr>
          <a:xfrm>
            <a:off x="429777" y="3503847"/>
            <a:ext cx="1011300" cy="781310"/>
          </a:xfrm>
          <a:prstGeom prst="rect">
            <a:avLst/>
          </a:prstGeom>
          <a:noFill/>
          <a:ln>
            <a:noFill/>
          </a:ln>
        </p:spPr>
      </p:pic>
      <p:pic>
        <p:nvPicPr>
          <p:cNvPr id="2621" name="Google Shape;2621;p145"/>
          <p:cNvPicPr preferRelativeResize="0"/>
          <p:nvPr/>
        </p:nvPicPr>
        <p:blipFill rotWithShape="1">
          <a:blip r:embed="rId6">
            <a:alphaModFix/>
          </a:blip>
          <a:srcRect t="23758" r="51763" b="8765"/>
          <a:stretch/>
        </p:blipFill>
        <p:spPr>
          <a:xfrm>
            <a:off x="4772948" y="812784"/>
            <a:ext cx="1056970" cy="792476"/>
          </a:xfrm>
          <a:prstGeom prst="rect">
            <a:avLst/>
          </a:prstGeom>
          <a:noFill/>
          <a:ln>
            <a:noFill/>
          </a:ln>
        </p:spPr>
      </p:pic>
      <p:sp>
        <p:nvSpPr>
          <p:cNvPr id="2622" name="Google Shape;2622;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Routing and Redirections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3EC7F"/>
        </a:solidFill>
        <a:effectLst/>
      </p:bgPr>
    </p:bg>
    <p:spTree>
      <p:nvGrpSpPr>
        <p:cNvPr id="1" name="Shape 2626"/>
        <p:cNvGrpSpPr/>
        <p:nvPr/>
      </p:nvGrpSpPr>
      <p:grpSpPr>
        <a:xfrm>
          <a:off x="0" y="0"/>
          <a:ext cx="0" cy="0"/>
          <a:chOff x="0" y="0"/>
          <a:chExt cx="0" cy="0"/>
        </a:xfrm>
      </p:grpSpPr>
      <p:pic>
        <p:nvPicPr>
          <p:cNvPr id="2627" name="Google Shape;2627;p146"/>
          <p:cNvPicPr preferRelativeResize="0"/>
          <p:nvPr/>
        </p:nvPicPr>
        <p:blipFill>
          <a:blip r:embed="rId3">
            <a:alphaModFix/>
          </a:blip>
          <a:stretch>
            <a:fillRect/>
          </a:stretch>
        </p:blipFill>
        <p:spPr>
          <a:xfrm>
            <a:off x="8235119" y="3580849"/>
            <a:ext cx="563657" cy="939428"/>
          </a:xfrm>
          <a:prstGeom prst="rect">
            <a:avLst/>
          </a:prstGeom>
          <a:noFill/>
          <a:ln>
            <a:noFill/>
          </a:ln>
        </p:spPr>
      </p:pic>
      <p:sp>
        <p:nvSpPr>
          <p:cNvPr id="2628" name="Google Shape;2628;p146"/>
          <p:cNvSpPr txBox="1">
            <a:spLocks noGrp="1"/>
          </p:cNvSpPr>
          <p:nvPr>
            <p:ph type="subTitle" idx="1"/>
          </p:nvPr>
        </p:nvSpPr>
        <p:spPr>
          <a:xfrm>
            <a:off x="0" y="675975"/>
            <a:ext cx="4618500" cy="1974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Despite using the “shortest path,” communication between two devices can sometimes </a:t>
            </a:r>
            <a:r>
              <a:rPr lang="en">
                <a:solidFill>
                  <a:srgbClr val="990000"/>
                </a:solidFill>
              </a:rPr>
              <a:t>fail</a:t>
            </a:r>
            <a:r>
              <a:rPr lang="en"/>
              <a:t>, leaving network administrators unsure where a communication problem is located.</a:t>
            </a:r>
            <a:endParaRPr/>
          </a:p>
        </p:txBody>
      </p:sp>
      <p:sp>
        <p:nvSpPr>
          <p:cNvPr id="2629" name="Google Shape;2629;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cxnSp>
        <p:nvCxnSpPr>
          <p:cNvPr id="2630" name="Google Shape;2630;p146"/>
          <p:cNvCxnSpPr/>
          <p:nvPr/>
        </p:nvCxnSpPr>
        <p:spPr>
          <a:xfrm>
            <a:off x="5573850" y="1461525"/>
            <a:ext cx="366900" cy="179100"/>
          </a:xfrm>
          <a:prstGeom prst="straightConnector1">
            <a:avLst/>
          </a:prstGeom>
          <a:noFill/>
          <a:ln w="9525" cap="flat" cmpd="sng">
            <a:solidFill>
              <a:srgbClr val="595959"/>
            </a:solidFill>
            <a:prstDash val="solid"/>
            <a:round/>
            <a:headEnd type="triangle" w="med" len="med"/>
            <a:tailEnd type="triangle" w="med" len="med"/>
          </a:ln>
        </p:spPr>
      </p:cxnSp>
      <p:cxnSp>
        <p:nvCxnSpPr>
          <p:cNvPr id="2631" name="Google Shape;2631;p146"/>
          <p:cNvCxnSpPr/>
          <p:nvPr/>
        </p:nvCxnSpPr>
        <p:spPr>
          <a:xfrm>
            <a:off x="6103113" y="2130563"/>
            <a:ext cx="188400" cy="654600"/>
          </a:xfrm>
          <a:prstGeom prst="straightConnector1">
            <a:avLst/>
          </a:prstGeom>
          <a:noFill/>
          <a:ln w="9525" cap="flat" cmpd="sng">
            <a:solidFill>
              <a:srgbClr val="595959"/>
            </a:solidFill>
            <a:prstDash val="solid"/>
            <a:round/>
            <a:headEnd type="triangle" w="med" len="med"/>
            <a:tailEnd type="triangle" w="med" len="med"/>
          </a:ln>
        </p:spPr>
      </p:cxnSp>
      <p:cxnSp>
        <p:nvCxnSpPr>
          <p:cNvPr id="2632" name="Google Shape;2632;p146"/>
          <p:cNvCxnSpPr/>
          <p:nvPr/>
        </p:nvCxnSpPr>
        <p:spPr>
          <a:xfrm>
            <a:off x="6410013" y="1823363"/>
            <a:ext cx="716700" cy="198900"/>
          </a:xfrm>
          <a:prstGeom prst="straightConnector1">
            <a:avLst/>
          </a:prstGeom>
          <a:noFill/>
          <a:ln w="9525" cap="flat" cmpd="sng">
            <a:solidFill>
              <a:srgbClr val="595959"/>
            </a:solidFill>
            <a:prstDash val="solid"/>
            <a:round/>
            <a:headEnd type="triangle" w="med" len="med"/>
            <a:tailEnd type="triangle" w="med" len="med"/>
          </a:ln>
        </p:spPr>
      </p:cxnSp>
      <p:cxnSp>
        <p:nvCxnSpPr>
          <p:cNvPr id="2633" name="Google Shape;2633;p146"/>
          <p:cNvCxnSpPr/>
          <p:nvPr/>
        </p:nvCxnSpPr>
        <p:spPr>
          <a:xfrm>
            <a:off x="6508425" y="3309613"/>
            <a:ext cx="273600" cy="501300"/>
          </a:xfrm>
          <a:prstGeom prst="straightConnector1">
            <a:avLst/>
          </a:prstGeom>
          <a:noFill/>
          <a:ln w="9525" cap="flat" cmpd="sng">
            <a:solidFill>
              <a:srgbClr val="595959"/>
            </a:solidFill>
            <a:prstDash val="solid"/>
            <a:round/>
            <a:headEnd type="triangle" w="med" len="med"/>
            <a:tailEnd type="triangle" w="med" len="med"/>
          </a:ln>
        </p:spPr>
      </p:cxnSp>
      <p:cxnSp>
        <p:nvCxnSpPr>
          <p:cNvPr id="2634" name="Google Shape;2634;p146"/>
          <p:cNvCxnSpPr/>
          <p:nvPr/>
        </p:nvCxnSpPr>
        <p:spPr>
          <a:xfrm rot="10800000" flipH="1">
            <a:off x="6725436" y="2456689"/>
            <a:ext cx="401400" cy="328500"/>
          </a:xfrm>
          <a:prstGeom prst="straightConnector1">
            <a:avLst/>
          </a:prstGeom>
          <a:noFill/>
          <a:ln w="9525" cap="flat" cmpd="sng">
            <a:solidFill>
              <a:srgbClr val="595959"/>
            </a:solidFill>
            <a:prstDash val="solid"/>
            <a:round/>
            <a:headEnd type="triangle" w="med" len="med"/>
            <a:tailEnd type="triangle" w="med" len="med"/>
          </a:ln>
        </p:spPr>
      </p:cxnSp>
      <p:cxnSp>
        <p:nvCxnSpPr>
          <p:cNvPr id="2635" name="Google Shape;2635;p146"/>
          <p:cNvCxnSpPr/>
          <p:nvPr/>
        </p:nvCxnSpPr>
        <p:spPr>
          <a:xfrm flipH="1">
            <a:off x="6079211" y="3219639"/>
            <a:ext cx="212100" cy="437400"/>
          </a:xfrm>
          <a:prstGeom prst="straightConnector1">
            <a:avLst/>
          </a:prstGeom>
          <a:noFill/>
          <a:ln w="9525" cap="flat" cmpd="sng">
            <a:solidFill>
              <a:srgbClr val="595959"/>
            </a:solidFill>
            <a:prstDash val="solid"/>
            <a:round/>
            <a:headEnd type="triangle" w="med" len="med"/>
            <a:tailEnd type="triangle" w="med" len="med"/>
          </a:ln>
        </p:spPr>
      </p:cxnSp>
      <p:cxnSp>
        <p:nvCxnSpPr>
          <p:cNvPr id="2636" name="Google Shape;2636;p146"/>
          <p:cNvCxnSpPr/>
          <p:nvPr/>
        </p:nvCxnSpPr>
        <p:spPr>
          <a:xfrm>
            <a:off x="6169100" y="3874263"/>
            <a:ext cx="522900" cy="153900"/>
          </a:xfrm>
          <a:prstGeom prst="straightConnector1">
            <a:avLst/>
          </a:prstGeom>
          <a:noFill/>
          <a:ln w="9525" cap="flat" cmpd="sng">
            <a:solidFill>
              <a:srgbClr val="595959"/>
            </a:solidFill>
            <a:prstDash val="solid"/>
            <a:round/>
            <a:headEnd type="triangle" w="med" len="med"/>
            <a:tailEnd type="triangle" w="med" len="med"/>
          </a:ln>
        </p:spPr>
      </p:cxnSp>
      <p:cxnSp>
        <p:nvCxnSpPr>
          <p:cNvPr id="2637" name="Google Shape;2637;p146"/>
          <p:cNvCxnSpPr/>
          <p:nvPr/>
        </p:nvCxnSpPr>
        <p:spPr>
          <a:xfrm rot="10800000" flipH="1">
            <a:off x="7216036" y="3256227"/>
            <a:ext cx="1011300" cy="554700"/>
          </a:xfrm>
          <a:prstGeom prst="straightConnector1">
            <a:avLst/>
          </a:prstGeom>
          <a:noFill/>
          <a:ln w="9525" cap="flat" cmpd="sng">
            <a:solidFill>
              <a:srgbClr val="595959"/>
            </a:solidFill>
            <a:prstDash val="solid"/>
            <a:round/>
            <a:headEnd type="triangle" w="med" len="med"/>
            <a:tailEnd type="triangle" w="med" len="med"/>
          </a:ln>
        </p:spPr>
      </p:cxnSp>
      <p:cxnSp>
        <p:nvCxnSpPr>
          <p:cNvPr id="2638" name="Google Shape;2638;p146"/>
          <p:cNvCxnSpPr/>
          <p:nvPr/>
        </p:nvCxnSpPr>
        <p:spPr>
          <a:xfrm rot="10800000">
            <a:off x="7560926" y="2456752"/>
            <a:ext cx="666300" cy="365100"/>
          </a:xfrm>
          <a:prstGeom prst="straightConnector1">
            <a:avLst/>
          </a:prstGeom>
          <a:noFill/>
          <a:ln w="9525" cap="flat" cmpd="sng">
            <a:solidFill>
              <a:srgbClr val="595959"/>
            </a:solidFill>
            <a:prstDash val="solid"/>
            <a:round/>
            <a:headEnd type="triangle" w="med" len="med"/>
            <a:tailEnd type="triangle" w="med" len="med"/>
          </a:ln>
        </p:spPr>
      </p:cxnSp>
      <p:cxnSp>
        <p:nvCxnSpPr>
          <p:cNvPr id="2639" name="Google Shape;2639;p146"/>
          <p:cNvCxnSpPr>
            <a:stCxn id="2640" idx="3"/>
          </p:cNvCxnSpPr>
          <p:nvPr/>
        </p:nvCxnSpPr>
        <p:spPr>
          <a:xfrm>
            <a:off x="7305726" y="4063755"/>
            <a:ext cx="1005600" cy="17100"/>
          </a:xfrm>
          <a:prstGeom prst="straightConnector1">
            <a:avLst/>
          </a:prstGeom>
          <a:noFill/>
          <a:ln w="9525" cap="flat" cmpd="sng">
            <a:solidFill>
              <a:srgbClr val="595959"/>
            </a:solidFill>
            <a:prstDash val="solid"/>
            <a:round/>
            <a:headEnd type="triangle" w="med" len="med"/>
            <a:tailEnd type="triangle" w="med" len="med"/>
          </a:ln>
        </p:spPr>
      </p:cxnSp>
      <p:cxnSp>
        <p:nvCxnSpPr>
          <p:cNvPr id="2641" name="Google Shape;2641;p146"/>
          <p:cNvCxnSpPr/>
          <p:nvPr/>
        </p:nvCxnSpPr>
        <p:spPr>
          <a:xfrm flipH="1">
            <a:off x="7560975" y="1913375"/>
            <a:ext cx="401700" cy="108900"/>
          </a:xfrm>
          <a:prstGeom prst="straightConnector1">
            <a:avLst/>
          </a:prstGeom>
          <a:noFill/>
          <a:ln w="9525" cap="flat" cmpd="sng">
            <a:solidFill>
              <a:srgbClr val="595959"/>
            </a:solidFill>
            <a:prstDash val="solid"/>
            <a:round/>
            <a:headEnd type="triangle" w="med" len="med"/>
            <a:tailEnd type="triangle" w="med" len="med"/>
          </a:ln>
        </p:spPr>
      </p:cxnSp>
      <p:cxnSp>
        <p:nvCxnSpPr>
          <p:cNvPr id="2642" name="Google Shape;2642;p146"/>
          <p:cNvCxnSpPr/>
          <p:nvPr/>
        </p:nvCxnSpPr>
        <p:spPr>
          <a:xfrm>
            <a:off x="8269575" y="2220575"/>
            <a:ext cx="174600" cy="511200"/>
          </a:xfrm>
          <a:prstGeom prst="straightConnector1">
            <a:avLst/>
          </a:prstGeom>
          <a:noFill/>
          <a:ln w="9525" cap="flat" cmpd="sng">
            <a:solidFill>
              <a:srgbClr val="595959"/>
            </a:solidFill>
            <a:prstDash val="solid"/>
            <a:round/>
            <a:headEnd type="triangle" w="med" len="med"/>
            <a:tailEnd type="triangle" w="med" len="med"/>
          </a:ln>
        </p:spPr>
      </p:cxnSp>
      <p:pic>
        <p:nvPicPr>
          <p:cNvPr id="2643" name="Google Shape;2643;p146"/>
          <p:cNvPicPr preferRelativeResize="0"/>
          <p:nvPr/>
        </p:nvPicPr>
        <p:blipFill>
          <a:blip r:embed="rId4">
            <a:alphaModFix/>
          </a:blip>
          <a:stretch>
            <a:fillRect/>
          </a:stretch>
        </p:blipFill>
        <p:spPr>
          <a:xfrm>
            <a:off x="5829925" y="1531172"/>
            <a:ext cx="613726" cy="635116"/>
          </a:xfrm>
          <a:prstGeom prst="rect">
            <a:avLst/>
          </a:prstGeom>
          <a:noFill/>
          <a:ln>
            <a:noFill/>
          </a:ln>
        </p:spPr>
      </p:pic>
      <p:pic>
        <p:nvPicPr>
          <p:cNvPr id="2644" name="Google Shape;2644;p146"/>
          <p:cNvPicPr preferRelativeResize="0"/>
          <p:nvPr/>
        </p:nvPicPr>
        <p:blipFill>
          <a:blip r:embed="rId4">
            <a:alphaModFix/>
          </a:blip>
          <a:stretch>
            <a:fillRect/>
          </a:stretch>
        </p:blipFill>
        <p:spPr>
          <a:xfrm>
            <a:off x="7032875" y="1910184"/>
            <a:ext cx="613726" cy="635116"/>
          </a:xfrm>
          <a:prstGeom prst="rect">
            <a:avLst/>
          </a:prstGeom>
          <a:noFill/>
          <a:ln>
            <a:noFill/>
          </a:ln>
        </p:spPr>
      </p:pic>
      <p:pic>
        <p:nvPicPr>
          <p:cNvPr id="2645" name="Google Shape;2645;p146"/>
          <p:cNvPicPr preferRelativeResize="0"/>
          <p:nvPr/>
        </p:nvPicPr>
        <p:blipFill>
          <a:blip r:embed="rId4">
            <a:alphaModFix/>
          </a:blip>
          <a:stretch>
            <a:fillRect/>
          </a:stretch>
        </p:blipFill>
        <p:spPr>
          <a:xfrm>
            <a:off x="7962675" y="1605247"/>
            <a:ext cx="613726" cy="635116"/>
          </a:xfrm>
          <a:prstGeom prst="rect">
            <a:avLst/>
          </a:prstGeom>
          <a:noFill/>
          <a:ln>
            <a:noFill/>
          </a:ln>
        </p:spPr>
      </p:pic>
      <p:pic>
        <p:nvPicPr>
          <p:cNvPr id="2646" name="Google Shape;2646;p146"/>
          <p:cNvPicPr preferRelativeResize="0"/>
          <p:nvPr/>
        </p:nvPicPr>
        <p:blipFill>
          <a:blip r:embed="rId4">
            <a:alphaModFix/>
          </a:blip>
          <a:stretch>
            <a:fillRect/>
          </a:stretch>
        </p:blipFill>
        <p:spPr>
          <a:xfrm>
            <a:off x="8162375" y="2746634"/>
            <a:ext cx="613726" cy="635116"/>
          </a:xfrm>
          <a:prstGeom prst="rect">
            <a:avLst/>
          </a:prstGeom>
          <a:noFill/>
          <a:ln>
            <a:noFill/>
          </a:ln>
        </p:spPr>
      </p:pic>
      <p:pic>
        <p:nvPicPr>
          <p:cNvPr id="2647" name="Google Shape;2647;p146"/>
          <p:cNvPicPr preferRelativeResize="0"/>
          <p:nvPr/>
        </p:nvPicPr>
        <p:blipFill>
          <a:blip r:embed="rId4">
            <a:alphaModFix/>
          </a:blip>
          <a:stretch>
            <a:fillRect/>
          </a:stretch>
        </p:blipFill>
        <p:spPr>
          <a:xfrm>
            <a:off x="6169100" y="2702734"/>
            <a:ext cx="613726" cy="635116"/>
          </a:xfrm>
          <a:prstGeom prst="rect">
            <a:avLst/>
          </a:prstGeom>
          <a:noFill/>
          <a:ln>
            <a:noFill/>
          </a:ln>
        </p:spPr>
      </p:pic>
      <p:pic>
        <p:nvPicPr>
          <p:cNvPr id="2640" name="Google Shape;2640;p146"/>
          <p:cNvPicPr preferRelativeResize="0"/>
          <p:nvPr/>
        </p:nvPicPr>
        <p:blipFill>
          <a:blip r:embed="rId4">
            <a:alphaModFix/>
          </a:blip>
          <a:stretch>
            <a:fillRect/>
          </a:stretch>
        </p:blipFill>
        <p:spPr>
          <a:xfrm>
            <a:off x="6692000" y="3746197"/>
            <a:ext cx="613726" cy="635116"/>
          </a:xfrm>
          <a:prstGeom prst="rect">
            <a:avLst/>
          </a:prstGeom>
          <a:noFill/>
          <a:ln>
            <a:noFill/>
          </a:ln>
        </p:spPr>
      </p:pic>
      <p:pic>
        <p:nvPicPr>
          <p:cNvPr id="2648" name="Google Shape;2648;p146"/>
          <p:cNvPicPr preferRelativeResize="0"/>
          <p:nvPr/>
        </p:nvPicPr>
        <p:blipFill>
          <a:blip r:embed="rId4">
            <a:alphaModFix/>
          </a:blip>
          <a:stretch>
            <a:fillRect/>
          </a:stretch>
        </p:blipFill>
        <p:spPr>
          <a:xfrm>
            <a:off x="5555375" y="3562409"/>
            <a:ext cx="613726" cy="635116"/>
          </a:xfrm>
          <a:prstGeom prst="rect">
            <a:avLst/>
          </a:prstGeom>
          <a:noFill/>
          <a:ln>
            <a:noFill/>
          </a:ln>
        </p:spPr>
      </p:pic>
      <p:sp>
        <p:nvSpPr>
          <p:cNvPr id="2649" name="Google Shape;2649;p146"/>
          <p:cNvSpPr/>
          <p:nvPr/>
        </p:nvSpPr>
        <p:spPr>
          <a:xfrm>
            <a:off x="421750" y="2702725"/>
            <a:ext cx="3741600" cy="18966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300"/>
              </a:spcBef>
              <a:spcAft>
                <a:spcPts val="1200"/>
              </a:spcAft>
              <a:buNone/>
            </a:pPr>
            <a:r>
              <a:rPr lang="en" sz="1800">
                <a:solidFill>
                  <a:srgbClr val="24292E"/>
                </a:solidFill>
                <a:latin typeface="Roboto"/>
                <a:ea typeface="Roboto"/>
                <a:cs typeface="Roboto"/>
                <a:sym typeface="Roboto"/>
              </a:rPr>
              <a:t>Subpar connectivity and latency problems are often due to packets being dropped along their routing paths.</a:t>
            </a:r>
            <a:endParaRPr/>
          </a:p>
        </p:txBody>
      </p:sp>
      <p:pic>
        <p:nvPicPr>
          <p:cNvPr id="2650" name="Google Shape;2650;p146"/>
          <p:cNvPicPr preferRelativeResize="0"/>
          <p:nvPr/>
        </p:nvPicPr>
        <p:blipFill rotWithShape="1">
          <a:blip r:embed="rId5">
            <a:alphaModFix/>
          </a:blip>
          <a:srcRect t="23758" r="51763" b="8765"/>
          <a:stretch/>
        </p:blipFill>
        <p:spPr>
          <a:xfrm>
            <a:off x="4772948" y="812784"/>
            <a:ext cx="1056970" cy="792476"/>
          </a:xfrm>
          <a:prstGeom prst="rect">
            <a:avLst/>
          </a:prstGeom>
          <a:noFill/>
          <a:ln>
            <a:noFill/>
          </a:ln>
        </p:spPr>
      </p:pic>
      <p:sp>
        <p:nvSpPr>
          <p:cNvPr id="2651" name="Google Shape;2651;p146"/>
          <p:cNvSpPr/>
          <p:nvPr/>
        </p:nvSpPr>
        <p:spPr>
          <a:xfrm>
            <a:off x="6537571" y="1725275"/>
            <a:ext cx="401400" cy="395100"/>
          </a:xfrm>
          <a:prstGeom prst="mathMultiply">
            <a:avLst>
              <a:gd name="adj1" fmla="val 23520"/>
            </a:avLst>
          </a:prstGeom>
          <a:solidFill>
            <a:srgbClr val="D7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46"/>
          <p:cNvSpPr/>
          <p:nvPr/>
        </p:nvSpPr>
        <p:spPr>
          <a:xfrm>
            <a:off x="7520971" y="1770275"/>
            <a:ext cx="401400" cy="395100"/>
          </a:xfrm>
          <a:prstGeom prst="mathMultiply">
            <a:avLst>
              <a:gd name="adj1" fmla="val 23520"/>
            </a:avLst>
          </a:prstGeom>
          <a:solidFill>
            <a:srgbClr val="D7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6"/>
          <p:cNvSpPr/>
          <p:nvPr/>
        </p:nvSpPr>
        <p:spPr>
          <a:xfrm>
            <a:off x="8156171" y="2295950"/>
            <a:ext cx="401400" cy="395100"/>
          </a:xfrm>
          <a:prstGeom prst="mathMultiply">
            <a:avLst>
              <a:gd name="adj1" fmla="val 23520"/>
            </a:avLst>
          </a:prstGeom>
          <a:solidFill>
            <a:srgbClr val="D7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46"/>
          <p:cNvSpPr/>
          <p:nvPr/>
        </p:nvSpPr>
        <p:spPr>
          <a:xfrm>
            <a:off x="6430671" y="3344475"/>
            <a:ext cx="401400" cy="395100"/>
          </a:xfrm>
          <a:prstGeom prst="mathMultiply">
            <a:avLst>
              <a:gd name="adj1" fmla="val 23520"/>
            </a:avLst>
          </a:prstGeom>
          <a:solidFill>
            <a:srgbClr val="D7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46"/>
          <p:cNvSpPr/>
          <p:nvPr/>
        </p:nvSpPr>
        <p:spPr>
          <a:xfrm>
            <a:off x="7561134" y="3336025"/>
            <a:ext cx="401400" cy="395100"/>
          </a:xfrm>
          <a:prstGeom prst="mathMultiply">
            <a:avLst>
              <a:gd name="adj1" fmla="val 23520"/>
            </a:avLst>
          </a:prstGeom>
          <a:solidFill>
            <a:srgbClr val="D7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Routing and Redirections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pic>
        <p:nvPicPr>
          <p:cNvPr id="2661" name="Google Shape;2661;p147"/>
          <p:cNvPicPr preferRelativeResize="0"/>
          <p:nvPr/>
        </p:nvPicPr>
        <p:blipFill rotWithShape="1">
          <a:blip r:embed="rId3">
            <a:alphaModFix/>
          </a:blip>
          <a:srcRect l="526" t="8982" r="17209" b="8982"/>
          <a:stretch/>
        </p:blipFill>
        <p:spPr>
          <a:xfrm>
            <a:off x="-12300" y="0"/>
            <a:ext cx="9168600" cy="5143500"/>
          </a:xfrm>
          <a:prstGeom prst="rect">
            <a:avLst/>
          </a:prstGeom>
          <a:noFill/>
          <a:ln>
            <a:noFill/>
          </a:ln>
        </p:spPr>
      </p:pic>
      <p:sp>
        <p:nvSpPr>
          <p:cNvPr id="2662" name="Google Shape;2662;p1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
        <p:nvSpPr>
          <p:cNvPr id="2663" name="Google Shape;2663;p147"/>
          <p:cNvSpPr/>
          <p:nvPr/>
        </p:nvSpPr>
        <p:spPr>
          <a:xfrm>
            <a:off x="4638775" y="456300"/>
            <a:ext cx="4230900" cy="4230900"/>
          </a:xfrm>
          <a:prstGeom prst="ellipse">
            <a:avLst/>
          </a:prstGeom>
          <a:solidFill>
            <a:srgbClr val="B3F2F6">
              <a:alpha val="92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7"/>
          <p:cNvSpPr txBox="1">
            <a:spLocks noGrp="1"/>
          </p:cNvSpPr>
          <p:nvPr>
            <p:ph type="subTitle" idx="1"/>
          </p:nvPr>
        </p:nvSpPr>
        <p:spPr>
          <a:xfrm>
            <a:off x="4638775" y="456300"/>
            <a:ext cx="4230900" cy="42309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2100">
                <a:latin typeface="Roboto"/>
                <a:ea typeface="Roboto"/>
                <a:cs typeface="Roboto"/>
                <a:sym typeface="Roboto"/>
              </a:rPr>
              <a:t>Network </a:t>
            </a:r>
            <a:endParaRPr sz="21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100">
                <a:latin typeface="Roboto"/>
                <a:ea typeface="Roboto"/>
                <a:cs typeface="Roboto"/>
                <a:sym typeface="Roboto"/>
              </a:rPr>
              <a:t>administrators can use</a:t>
            </a:r>
            <a:endParaRPr sz="21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100">
                <a:latin typeface="Roboto"/>
                <a:ea typeface="Roboto"/>
                <a:cs typeface="Roboto"/>
                <a:sym typeface="Roboto"/>
              </a:rPr>
              <a:t>a command-line tool like </a:t>
            </a:r>
            <a:br>
              <a:rPr lang="en" sz="2100">
                <a:latin typeface="Roboto"/>
                <a:ea typeface="Roboto"/>
                <a:cs typeface="Roboto"/>
                <a:sym typeface="Roboto"/>
              </a:rPr>
            </a:br>
            <a:r>
              <a:rPr lang="en" sz="2100" b="1">
                <a:latin typeface="Inconsolata"/>
                <a:ea typeface="Inconsolata"/>
                <a:cs typeface="Inconsolata"/>
                <a:sym typeface="Inconsolata"/>
              </a:rPr>
              <a:t>traceroute</a:t>
            </a:r>
            <a:r>
              <a:rPr lang="en" sz="2100">
                <a:latin typeface="Roboto"/>
                <a:ea typeface="Roboto"/>
                <a:cs typeface="Roboto"/>
                <a:sym typeface="Roboto"/>
              </a:rPr>
              <a:t> to troubleshoot networking communication </a:t>
            </a:r>
            <a:endParaRPr sz="21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100">
                <a:latin typeface="Roboto"/>
                <a:ea typeface="Roboto"/>
                <a:cs typeface="Roboto"/>
                <a:sym typeface="Roboto"/>
              </a:rPr>
              <a:t>issues between two devices </a:t>
            </a:r>
            <a:endParaRPr sz="21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100">
                <a:latin typeface="Roboto"/>
                <a:ea typeface="Roboto"/>
                <a:cs typeface="Roboto"/>
                <a:sym typeface="Roboto"/>
              </a:rPr>
              <a:t>and determine </a:t>
            </a:r>
            <a:r>
              <a:rPr lang="en" sz="2100" i="1">
                <a:latin typeface="Roboto"/>
                <a:ea typeface="Roboto"/>
                <a:cs typeface="Roboto"/>
                <a:sym typeface="Roboto"/>
              </a:rPr>
              <a:t>where</a:t>
            </a:r>
            <a:r>
              <a:rPr lang="en" sz="2100">
                <a:latin typeface="Roboto"/>
                <a:ea typeface="Roboto"/>
                <a:cs typeface="Roboto"/>
                <a:sym typeface="Roboto"/>
              </a:rPr>
              <a:t> the </a:t>
            </a:r>
            <a:endParaRPr sz="21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100">
                <a:latin typeface="Roboto"/>
                <a:ea typeface="Roboto"/>
                <a:cs typeface="Roboto"/>
                <a:sym typeface="Roboto"/>
              </a:rPr>
              <a:t>issues are in the hops.</a:t>
            </a:r>
            <a:endParaRPr sz="21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6776"/>
        </a:solidFill>
        <a:effectLst/>
      </p:bgPr>
    </p:bg>
    <p:spTree>
      <p:nvGrpSpPr>
        <p:cNvPr id="1" name="Shape 2116"/>
        <p:cNvGrpSpPr/>
        <p:nvPr/>
      </p:nvGrpSpPr>
      <p:grpSpPr>
        <a:xfrm>
          <a:off x="0" y="0"/>
          <a:ext cx="0" cy="0"/>
          <a:chOff x="0" y="0"/>
          <a:chExt cx="0" cy="0"/>
        </a:xfrm>
      </p:grpSpPr>
      <p:pic>
        <p:nvPicPr>
          <p:cNvPr id="2117" name="Google Shape;2117;p112"/>
          <p:cNvPicPr preferRelativeResize="0"/>
          <p:nvPr/>
        </p:nvPicPr>
        <p:blipFill>
          <a:blip r:embed="rId3">
            <a:alphaModFix/>
          </a:blip>
          <a:stretch>
            <a:fillRect/>
          </a:stretch>
        </p:blipFill>
        <p:spPr>
          <a:xfrm>
            <a:off x="-12300" y="0"/>
            <a:ext cx="9168600" cy="5157321"/>
          </a:xfrm>
          <a:prstGeom prst="rect">
            <a:avLst/>
          </a:prstGeom>
          <a:noFill/>
          <a:ln>
            <a:noFill/>
          </a:ln>
        </p:spPr>
      </p:pic>
      <p:sp>
        <p:nvSpPr>
          <p:cNvPr id="2118" name="Google Shape;2118;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300"/>
              </a:spcBef>
              <a:spcAft>
                <a:spcPts val="1200"/>
              </a:spcAft>
              <a:buNone/>
            </a:pPr>
            <a:r>
              <a:rPr lang="en">
                <a:solidFill>
                  <a:srgbClr val="FFFFFF"/>
                </a:solidFill>
              </a:rPr>
              <a:t>Real World Hacking Example</a:t>
            </a:r>
            <a:endParaRPr>
              <a:solidFill>
                <a:srgbClr val="FFFFFF"/>
              </a:solidFill>
            </a:endParaRPr>
          </a:p>
        </p:txBody>
      </p:sp>
      <p:sp>
        <p:nvSpPr>
          <p:cNvPr id="2119" name="Google Shape;2119;p112"/>
          <p:cNvSpPr txBox="1">
            <a:spLocks noGrp="1"/>
          </p:cNvSpPr>
          <p:nvPr>
            <p:ph type="body" idx="3"/>
          </p:nvPr>
        </p:nvSpPr>
        <p:spPr>
          <a:xfrm>
            <a:off x="175" y="809075"/>
            <a:ext cx="4368300" cy="3622200"/>
          </a:xfrm>
          <a:prstGeom prst="rect">
            <a:avLst/>
          </a:prstGeom>
        </p:spPr>
        <p:txBody>
          <a:bodyPr spcFirstLastPara="1" wrap="square" lIns="457200" tIns="0" rIns="457200" bIns="914400" anchor="t" anchorCtr="0">
            <a:noAutofit/>
          </a:bodyPr>
          <a:lstStyle/>
          <a:p>
            <a:pPr marL="320040" lvl="0" indent="-193040" algn="l" rtl="0">
              <a:spcBef>
                <a:spcPts val="0"/>
              </a:spcBef>
              <a:spcAft>
                <a:spcPts val="0"/>
              </a:spcAft>
              <a:buClr>
                <a:srgbClr val="FFFFFF"/>
              </a:buClr>
              <a:buSzPts val="1600"/>
              <a:buChar char="●"/>
            </a:pPr>
            <a:r>
              <a:rPr lang="en" sz="1600">
                <a:solidFill>
                  <a:srgbClr val="FFFFFF"/>
                </a:solidFill>
              </a:rPr>
              <a:t>An attacker may discover that a server with payroll data accidentally has open port </a:t>
            </a:r>
            <a:r>
              <a:rPr lang="en" sz="1600">
                <a:solidFill>
                  <a:srgbClr val="FFFFFF"/>
                </a:solidFill>
                <a:latin typeface="Inconsolata"/>
                <a:ea typeface="Inconsolata"/>
                <a:cs typeface="Inconsolata"/>
                <a:sym typeface="Inconsolata"/>
              </a:rPr>
              <a:t>22</a:t>
            </a:r>
            <a:r>
              <a:rPr lang="en" sz="1600">
                <a:solidFill>
                  <a:srgbClr val="FFFFFF"/>
                </a:solidFill>
              </a:rPr>
              <a:t>, for SSH.</a:t>
            </a:r>
            <a:endParaRPr sz="1600">
              <a:solidFill>
                <a:srgbClr val="FFFFFF"/>
              </a:solidFill>
            </a:endParaRPr>
          </a:p>
          <a:p>
            <a:pPr marL="320040" lvl="0" indent="-193040" algn="l" rtl="0">
              <a:spcBef>
                <a:spcPts val="800"/>
              </a:spcBef>
              <a:spcAft>
                <a:spcPts val="0"/>
              </a:spcAft>
              <a:buClr>
                <a:srgbClr val="FFFFFF"/>
              </a:buClr>
              <a:buSzPts val="1600"/>
              <a:buChar char="●"/>
            </a:pPr>
            <a:r>
              <a:rPr lang="en" sz="1600">
                <a:solidFill>
                  <a:srgbClr val="FFFFFF"/>
                </a:solidFill>
              </a:rPr>
              <a:t>This lets the attacker gain unauthorized access to the network, allowing the attacker to steal or alter important data, e.g., social security numbers or salary information.</a:t>
            </a:r>
            <a:endParaRPr sz="1600">
              <a:solidFill>
                <a:srgbClr val="FFFFFF"/>
              </a:solidFill>
            </a:endParaRPr>
          </a:p>
          <a:p>
            <a:pPr marL="320040" lvl="0" indent="-193040" algn="l" rtl="0">
              <a:spcBef>
                <a:spcPts val="800"/>
              </a:spcBef>
              <a:spcAft>
                <a:spcPts val="800"/>
              </a:spcAft>
              <a:buClr>
                <a:srgbClr val="FFFFFF"/>
              </a:buClr>
              <a:buSzPts val="1600"/>
              <a:buChar char="●"/>
            </a:pPr>
            <a:r>
              <a:rPr lang="en" sz="1600">
                <a:solidFill>
                  <a:srgbClr val="FFFFFF"/>
                </a:solidFill>
              </a:rPr>
              <a:t>It is the security professional's job to determine which unauthorized ports are open, and then close them, thus protecting the integrity of the company.</a:t>
            </a:r>
            <a:endParaRPr sz="1600">
              <a:solidFill>
                <a:srgbClr val="FFFFFF"/>
              </a:solidFill>
            </a:endParaRPr>
          </a:p>
        </p:txBody>
      </p:sp>
      <p:sp>
        <p:nvSpPr>
          <p:cNvPr id="2120" name="Google Shape;2120;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a:t>
            </a:fld>
            <a:endParaRPr sz="600">
              <a:solidFill>
                <a:srgbClr val="FFFFFF"/>
              </a:solidFill>
            </a:endParaRPr>
          </a:p>
        </p:txBody>
      </p:sp>
      <p:cxnSp>
        <p:nvCxnSpPr>
          <p:cNvPr id="2121" name="Google Shape;2121;p112"/>
          <p:cNvCxnSpPr/>
          <p:nvPr/>
        </p:nvCxnSpPr>
        <p:spPr>
          <a:xfrm>
            <a:off x="274375" y="640080"/>
            <a:ext cx="8595600" cy="10200"/>
          </a:xfrm>
          <a:prstGeom prst="straightConnector1">
            <a:avLst/>
          </a:prstGeom>
          <a:noFill/>
          <a:ln w="9525" cap="flat" cmpd="sng">
            <a:solidFill>
              <a:srgbClr val="999999"/>
            </a:solidFill>
            <a:prstDash val="solid"/>
            <a:round/>
            <a:headEnd type="none" w="med" len="med"/>
            <a:tailEnd type="none" w="med" len="med"/>
          </a:ln>
        </p:spPr>
      </p:cxnSp>
      <p:cxnSp>
        <p:nvCxnSpPr>
          <p:cNvPr id="2122" name="Google Shape;2122;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148"/>
          <p:cNvSpPr/>
          <p:nvPr/>
        </p:nvSpPr>
        <p:spPr>
          <a:xfrm>
            <a:off x="-8025" y="-14950"/>
            <a:ext cx="9144000" cy="5193300"/>
          </a:xfrm>
          <a:prstGeom prst="rect">
            <a:avLst/>
          </a:prstGeom>
          <a:solidFill>
            <a:srgbClr val="9DD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0" name="Google Shape;2670;p148"/>
          <p:cNvPicPr preferRelativeResize="0"/>
          <p:nvPr/>
        </p:nvPicPr>
        <p:blipFill>
          <a:blip r:embed="rId3">
            <a:alphaModFix/>
          </a:blip>
          <a:stretch>
            <a:fillRect/>
          </a:stretch>
        </p:blipFill>
        <p:spPr>
          <a:xfrm>
            <a:off x="4335450" y="304800"/>
            <a:ext cx="4427550" cy="4427550"/>
          </a:xfrm>
          <a:prstGeom prst="rect">
            <a:avLst/>
          </a:prstGeom>
          <a:noFill/>
          <a:ln>
            <a:noFill/>
          </a:ln>
        </p:spPr>
      </p:pic>
      <p:sp>
        <p:nvSpPr>
          <p:cNvPr id="2671" name="Google Shape;2671;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Introduction to </a:t>
            </a:r>
            <a:r>
              <a:rPr lang="en" b="1">
                <a:solidFill>
                  <a:schemeClr val="dk1"/>
                </a:solidFill>
                <a:latin typeface="Inconsolata"/>
                <a:ea typeface="Inconsolata"/>
                <a:cs typeface="Inconsolata"/>
                <a:sym typeface="Inconsolata"/>
              </a:rPr>
              <a:t>traceroute</a:t>
            </a:r>
            <a:endParaRPr b="1">
              <a:solidFill>
                <a:schemeClr val="dk1"/>
              </a:solidFill>
              <a:latin typeface="Inconsolata"/>
              <a:ea typeface="Inconsolata"/>
              <a:cs typeface="Inconsolata"/>
              <a:sym typeface="Inconsolata"/>
            </a:endParaRPr>
          </a:p>
          <a:p>
            <a:pPr marL="0" lvl="0" indent="0" algn="l" rtl="0">
              <a:spcBef>
                <a:spcPts val="0"/>
              </a:spcBef>
              <a:spcAft>
                <a:spcPts val="0"/>
              </a:spcAft>
              <a:buNone/>
            </a:pPr>
            <a:endParaRPr/>
          </a:p>
        </p:txBody>
      </p:sp>
      <p:sp>
        <p:nvSpPr>
          <p:cNvPr id="2672" name="Google Shape;2672;p148"/>
          <p:cNvSpPr txBox="1">
            <a:spLocks noGrp="1"/>
          </p:cNvSpPr>
          <p:nvPr>
            <p:ph type="subTitle" idx="1"/>
          </p:nvPr>
        </p:nvSpPr>
        <p:spPr>
          <a:xfrm>
            <a:off x="0" y="675975"/>
            <a:ext cx="4380600" cy="3711600"/>
          </a:xfrm>
          <a:prstGeom prst="rect">
            <a:avLst/>
          </a:prstGeom>
        </p:spPr>
        <p:txBody>
          <a:bodyPr spcFirstLastPara="1" wrap="square" lIns="457200" tIns="91425" rIns="457200" bIns="0" anchor="t" anchorCtr="0">
            <a:noAutofit/>
          </a:bodyPr>
          <a:lstStyle/>
          <a:p>
            <a:pPr marL="457200" lvl="0" indent="-317500" algn="l" rtl="0">
              <a:spcBef>
                <a:spcPts val="0"/>
              </a:spcBef>
              <a:spcAft>
                <a:spcPts val="0"/>
              </a:spcAft>
              <a:buSzPts val="1400"/>
              <a:buChar char="●"/>
            </a:pPr>
            <a:r>
              <a:rPr lang="en" sz="2000">
                <a:latin typeface="Inconsolata"/>
                <a:ea typeface="Inconsolata"/>
                <a:cs typeface="Inconsolata"/>
                <a:sym typeface="Inconsolata"/>
              </a:rPr>
              <a:t>traceroute</a:t>
            </a:r>
            <a:r>
              <a:rPr lang="en"/>
              <a:t> shows the route taken between two systems across a network. </a:t>
            </a:r>
            <a:endParaRPr/>
          </a:p>
          <a:p>
            <a:pPr marL="457200" lvl="0" indent="-317500" algn="l" rtl="0">
              <a:spcBef>
                <a:spcPts val="1000"/>
              </a:spcBef>
              <a:spcAft>
                <a:spcPts val="0"/>
              </a:spcAft>
              <a:buSzPts val="1400"/>
              <a:buChar char="●"/>
            </a:pPr>
            <a:r>
              <a:rPr lang="en"/>
              <a:t>It lists all routers (hops) the connection must pass through to get to the destination.</a:t>
            </a:r>
            <a:endParaRPr/>
          </a:p>
          <a:p>
            <a:pPr marL="457200" lvl="0" indent="-317500" algn="l" rtl="0">
              <a:spcBef>
                <a:spcPts val="1000"/>
              </a:spcBef>
              <a:spcAft>
                <a:spcPts val="0"/>
              </a:spcAft>
              <a:buSzPts val="1400"/>
              <a:buChar char="●"/>
            </a:pPr>
            <a:r>
              <a:rPr lang="en"/>
              <a:t>Network administrators can </a:t>
            </a:r>
            <a:br>
              <a:rPr lang="en"/>
            </a:br>
            <a:r>
              <a:rPr lang="en"/>
              <a:t>use </a:t>
            </a:r>
            <a:r>
              <a:rPr lang="en" sz="2000">
                <a:solidFill>
                  <a:schemeClr val="dk1"/>
                </a:solidFill>
                <a:latin typeface="Inconsolata"/>
                <a:ea typeface="Inconsolata"/>
                <a:cs typeface="Inconsolata"/>
                <a:sym typeface="Inconsolata"/>
              </a:rPr>
              <a:t>traceroute</a:t>
            </a:r>
            <a:r>
              <a:rPr lang="en"/>
              <a:t> to identify precisely where connectivity problems occur. </a:t>
            </a:r>
            <a:endParaRPr/>
          </a:p>
          <a:p>
            <a:pPr marL="0" lvl="0" indent="0" algn="l" rtl="0">
              <a:spcBef>
                <a:spcPts val="1000"/>
              </a:spcBef>
              <a:spcAft>
                <a:spcPts val="0"/>
              </a:spcAft>
              <a:buNone/>
            </a:pPr>
            <a:endParaRPr/>
          </a:p>
        </p:txBody>
      </p:sp>
      <p:sp>
        <p:nvSpPr>
          <p:cNvPr id="2673" name="Google Shape;2673;p1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cxnSp>
        <p:nvCxnSpPr>
          <p:cNvPr id="2674" name="Google Shape;2674;p148"/>
          <p:cNvCxnSpPr/>
          <p:nvPr/>
        </p:nvCxnSpPr>
        <p:spPr>
          <a:xfrm>
            <a:off x="274375" y="640080"/>
            <a:ext cx="4023300" cy="0"/>
          </a:xfrm>
          <a:prstGeom prst="straightConnector1">
            <a:avLst/>
          </a:prstGeom>
          <a:noFill/>
          <a:ln w="9525" cap="flat" cmpd="sng">
            <a:solidFill>
              <a:schemeClr val="dk2"/>
            </a:solidFill>
            <a:prstDash val="solid"/>
            <a:round/>
            <a:headEnd type="none" w="med" len="med"/>
            <a:tailEnd type="none" w="med" len="med"/>
          </a:ln>
        </p:spPr>
      </p:cxnSp>
      <p:cxnSp>
        <p:nvCxnSpPr>
          <p:cNvPr id="2675" name="Google Shape;2675;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1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9"/>
          <p:cNvSpPr txBox="1">
            <a:spLocks noGrp="1"/>
          </p:cNvSpPr>
          <p:nvPr>
            <p:ph type="subTitle" idx="1"/>
          </p:nvPr>
        </p:nvSpPr>
        <p:spPr>
          <a:xfrm>
            <a:off x="12225" y="1471200"/>
            <a:ext cx="91440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Display how systems are connected, or map the network.</a:t>
            </a:r>
            <a:endParaRPr/>
          </a:p>
        </p:txBody>
      </p:sp>
      <p:sp>
        <p:nvSpPr>
          <p:cNvPr id="2682" name="Google Shape;2682;p1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9"/>
          <p:cNvSpPr txBox="1">
            <a:spLocks noGrp="1"/>
          </p:cNvSpPr>
          <p:nvPr>
            <p:ph type="subTitle" idx="2"/>
          </p:nvPr>
        </p:nvSpPr>
        <p:spPr>
          <a:xfrm>
            <a:off x="-12225" y="2306750"/>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Generate baseline profiles of the network.</a:t>
            </a:r>
            <a:endParaRPr/>
          </a:p>
        </p:txBody>
      </p:sp>
      <p:sp>
        <p:nvSpPr>
          <p:cNvPr id="2685" name="Google Shape;2685;p149"/>
          <p:cNvSpPr txBox="1">
            <a:spLocks noGrp="1"/>
          </p:cNvSpPr>
          <p:nvPr>
            <p:ph type="subTitle" idx="3"/>
          </p:nvPr>
        </p:nvSpPr>
        <p:spPr>
          <a:xfrm>
            <a:off x="0" y="3149475"/>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Diagnose subpar network performance issues.</a:t>
            </a:r>
            <a:endParaRPr/>
          </a:p>
        </p:txBody>
      </p:sp>
      <p:pic>
        <p:nvPicPr>
          <p:cNvPr id="2686" name="Google Shape;2686;p149"/>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687" name="Google Shape;2687;p149"/>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688" name="Google Shape;2688;p149"/>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2689" name="Google Shape;2689;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traceroute</a:t>
            </a:r>
            <a:r>
              <a:rPr lang="en"/>
              <a:t> Uses</a:t>
            </a:r>
            <a:endParaRPr/>
          </a:p>
        </p:txBody>
      </p:sp>
      <p:sp>
        <p:nvSpPr>
          <p:cNvPr id="2690" name="Google Shape;2690;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addition to troubleshooting connectivity issues, </a:t>
            </a:r>
            <a:r>
              <a:rPr lang="en" sz="2000">
                <a:solidFill>
                  <a:schemeClr val="dk1"/>
                </a:solidFill>
                <a:latin typeface="Inconsolata"/>
                <a:ea typeface="Inconsolata"/>
                <a:cs typeface="Inconsolata"/>
                <a:sym typeface="Inconsolata"/>
              </a:rPr>
              <a:t>traceroute</a:t>
            </a:r>
            <a:r>
              <a:rPr lang="en"/>
              <a:t> can be used to:</a:t>
            </a:r>
            <a:endParaRPr/>
          </a:p>
        </p:txBody>
      </p:sp>
      <p:sp>
        <p:nvSpPr>
          <p:cNvPr id="2691" name="Google Shape;2691;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ICMP and Time to Live (TTL)</a:t>
            </a:r>
            <a:endParaRPr/>
          </a:p>
        </p:txBody>
      </p:sp>
      <p:sp>
        <p:nvSpPr>
          <p:cNvPr id="2697" name="Google Shape;2697;p150"/>
          <p:cNvSpPr txBox="1">
            <a:spLocks noGrp="1"/>
          </p:cNvSpPr>
          <p:nvPr>
            <p:ph type="subTitle" idx="1"/>
          </p:nvPr>
        </p:nvSpPr>
        <p:spPr>
          <a:xfrm>
            <a:off x="0" y="675975"/>
            <a:ext cx="9144000" cy="792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rPr>
              <a:t>Like </a:t>
            </a:r>
            <a:r>
              <a:rPr lang="en">
                <a:solidFill>
                  <a:schemeClr val="dk1"/>
                </a:solidFill>
                <a:latin typeface="Inconsolata"/>
                <a:ea typeface="Inconsolata"/>
                <a:cs typeface="Inconsolata"/>
                <a:sym typeface="Inconsolata"/>
              </a:rPr>
              <a:t>ping</a:t>
            </a:r>
            <a:r>
              <a:rPr lang="en" sz="1600">
                <a:solidFill>
                  <a:schemeClr val="dk1"/>
                </a:solidFill>
              </a:rPr>
              <a:t>, </a:t>
            </a:r>
            <a:r>
              <a:rPr lang="en">
                <a:solidFill>
                  <a:schemeClr val="dk1"/>
                </a:solidFill>
                <a:latin typeface="Inconsolata"/>
                <a:ea typeface="Inconsolata"/>
                <a:cs typeface="Inconsolata"/>
                <a:sym typeface="Inconsolata"/>
              </a:rPr>
              <a:t>traceroute</a:t>
            </a:r>
            <a:r>
              <a:rPr lang="en" sz="1600">
                <a:solidFill>
                  <a:schemeClr val="dk1"/>
                </a:solidFill>
              </a:rPr>
              <a:t> also utilizes the ICMP protocol. It also shows the time taken to travel across each of these hops, from source to destination. </a:t>
            </a: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ICMP header contains a field called </a:t>
            </a:r>
            <a:r>
              <a:rPr lang="en" b="1"/>
              <a:t>Time to Live</a:t>
            </a:r>
            <a:r>
              <a:rPr lang="en"/>
              <a:t> (</a:t>
            </a:r>
            <a:r>
              <a:rPr lang="en" b="1"/>
              <a:t>TTL)</a:t>
            </a:r>
            <a:r>
              <a:rPr lang="en"/>
              <a:t>:</a:t>
            </a:r>
            <a:endParaRPr/>
          </a:p>
        </p:txBody>
      </p:sp>
      <p:sp>
        <p:nvSpPr>
          <p:cNvPr id="2698" name="Google Shape;2698;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pic>
        <p:nvPicPr>
          <p:cNvPr id="2699" name="Google Shape;2699;p150"/>
          <p:cNvPicPr preferRelativeResize="0"/>
          <p:nvPr/>
        </p:nvPicPr>
        <p:blipFill>
          <a:blip r:embed="rId3">
            <a:alphaModFix/>
          </a:blip>
          <a:stretch>
            <a:fillRect/>
          </a:stretch>
        </p:blipFill>
        <p:spPr>
          <a:xfrm>
            <a:off x="4116475" y="1856525"/>
            <a:ext cx="742600" cy="3050301"/>
          </a:xfrm>
          <a:prstGeom prst="rect">
            <a:avLst/>
          </a:prstGeom>
          <a:noFill/>
          <a:ln>
            <a:noFill/>
          </a:ln>
        </p:spPr>
      </p:pic>
      <p:sp>
        <p:nvSpPr>
          <p:cNvPr id="2700" name="Google Shape;2700;p150"/>
          <p:cNvSpPr/>
          <p:nvPr/>
        </p:nvSpPr>
        <p:spPr>
          <a:xfrm>
            <a:off x="906538" y="2097025"/>
            <a:ext cx="3143100" cy="2577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1" name="Google Shape;2701;p150"/>
          <p:cNvGrpSpPr/>
          <p:nvPr/>
        </p:nvGrpSpPr>
        <p:grpSpPr>
          <a:xfrm>
            <a:off x="287419" y="2094778"/>
            <a:ext cx="533372" cy="533480"/>
            <a:chOff x="457200" y="1378813"/>
            <a:chExt cx="695400" cy="695450"/>
          </a:xfrm>
        </p:grpSpPr>
        <p:sp>
          <p:nvSpPr>
            <p:cNvPr id="2702" name="Google Shape;2702;p15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01</a:t>
              </a:r>
              <a:endParaRPr sz="2100">
                <a:latin typeface="Roboto"/>
                <a:ea typeface="Roboto"/>
                <a:cs typeface="Roboto"/>
                <a:sym typeface="Roboto"/>
              </a:endParaRPr>
            </a:p>
          </p:txBody>
        </p:sp>
        <p:sp>
          <p:nvSpPr>
            <p:cNvPr id="2703" name="Google Shape;2703;p15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4" name="Google Shape;2704;p150"/>
          <p:cNvSpPr txBox="1">
            <a:spLocks noGrp="1"/>
          </p:cNvSpPr>
          <p:nvPr>
            <p:ph type="subTitle" idx="1"/>
          </p:nvPr>
        </p:nvSpPr>
        <p:spPr>
          <a:xfrm>
            <a:off x="1142138" y="2247175"/>
            <a:ext cx="2822100" cy="1349400"/>
          </a:xfrm>
          <a:prstGeom prst="rect">
            <a:avLst/>
          </a:prstGeom>
          <a:noFill/>
          <a:ln>
            <a:noFill/>
          </a:ln>
        </p:spPr>
        <p:txBody>
          <a:bodyPr spcFirstLastPara="1" wrap="square" lIns="182875" tIns="0" rIns="457200" bIns="0"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TTL is an indicator of how long a data packet can exist in a network.</a:t>
            </a:r>
            <a:endParaRPr/>
          </a:p>
        </p:txBody>
      </p:sp>
      <p:sp>
        <p:nvSpPr>
          <p:cNvPr id="2705" name="Google Shape;2705;p150"/>
          <p:cNvSpPr/>
          <p:nvPr/>
        </p:nvSpPr>
        <p:spPr>
          <a:xfrm>
            <a:off x="5385638" y="2109208"/>
            <a:ext cx="3143100" cy="2577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6" name="Google Shape;2706;p150"/>
          <p:cNvGrpSpPr/>
          <p:nvPr/>
        </p:nvGrpSpPr>
        <p:grpSpPr>
          <a:xfrm>
            <a:off x="4766519" y="2097028"/>
            <a:ext cx="533372" cy="533480"/>
            <a:chOff x="457200" y="1378813"/>
            <a:chExt cx="695400" cy="695450"/>
          </a:xfrm>
        </p:grpSpPr>
        <p:sp>
          <p:nvSpPr>
            <p:cNvPr id="2707" name="Google Shape;2707;p15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2708" name="Google Shape;2708;p15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9" name="Google Shape;2709;p150"/>
          <p:cNvSpPr txBox="1">
            <a:spLocks noGrp="1"/>
          </p:cNvSpPr>
          <p:nvPr>
            <p:ph type="subTitle" idx="2"/>
          </p:nvPr>
        </p:nvSpPr>
        <p:spPr>
          <a:xfrm>
            <a:off x="5614238" y="2247175"/>
            <a:ext cx="3057600" cy="2199600"/>
          </a:xfrm>
          <a:prstGeom prst="rect">
            <a:avLst/>
          </a:prstGeom>
          <a:noFill/>
          <a:ln>
            <a:noFill/>
          </a:ln>
        </p:spPr>
        <p:txBody>
          <a:bodyPr spcFirstLastPara="1" wrap="square" lIns="1828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TTL is utilized as a decrementing hop counter.  </a:t>
            </a:r>
            <a:endParaRPr sz="1600">
              <a:solidFill>
                <a:schemeClr val="dk1"/>
              </a:solidFill>
              <a:latin typeface="Roboto"/>
              <a:ea typeface="Roboto"/>
              <a:cs typeface="Roboto"/>
              <a:sym typeface="Roboto"/>
            </a:endParaRPr>
          </a:p>
          <a:p>
            <a:pPr marL="0" lvl="0" indent="0" algn="l" rtl="0">
              <a:lnSpc>
                <a:spcPct val="115000"/>
              </a:lnSpc>
              <a:spcBef>
                <a:spcPts val="800"/>
              </a:spcBef>
              <a:spcAft>
                <a:spcPts val="800"/>
              </a:spcAft>
              <a:buClr>
                <a:schemeClr val="dk1"/>
              </a:buClr>
              <a:buSzPts val="1100"/>
              <a:buFont typeface="Arial"/>
              <a:buNone/>
            </a:pPr>
            <a:r>
              <a:rPr lang="en" sz="1600">
                <a:solidFill>
                  <a:schemeClr val="dk1"/>
                </a:solidFill>
                <a:latin typeface="Roboto"/>
                <a:ea typeface="Roboto"/>
                <a:cs typeface="Roboto"/>
                <a:sym typeface="Roboto"/>
              </a:rPr>
              <a:t>Every router that forwards the packet decrements (reduces) the TTL value by one.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4" name="Google Shape;2714;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Time to Live (TTL)</a:t>
            </a:r>
            <a:endParaRPr/>
          </a:p>
        </p:txBody>
      </p:sp>
      <p:sp>
        <p:nvSpPr>
          <p:cNvPr id="2715" name="Google Shape;2715;p1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If the starting TTL value of a data packet is </a:t>
            </a:r>
            <a:r>
              <a:rPr lang="en" b="1"/>
              <a:t>five</a:t>
            </a:r>
            <a:r>
              <a:rPr lang="en"/>
              <a:t>, and the data travels across </a:t>
            </a:r>
            <a:r>
              <a:rPr lang="en" b="1"/>
              <a:t>two</a:t>
            </a:r>
            <a:r>
              <a:rPr lang="en"/>
              <a:t> routers, the TTL will drop to </a:t>
            </a:r>
            <a:r>
              <a:rPr lang="en" b="1"/>
              <a:t>three</a:t>
            </a:r>
            <a:r>
              <a:rPr lang="en"/>
              <a:t>.</a:t>
            </a:r>
            <a:endParaRPr/>
          </a:p>
        </p:txBody>
      </p:sp>
      <p:sp>
        <p:nvSpPr>
          <p:cNvPr id="2716" name="Google Shape;2716;p151"/>
          <p:cNvSpPr txBox="1">
            <a:spLocks noGrp="1"/>
          </p:cNvSpPr>
          <p:nvPr>
            <p:ph type="body" idx="3"/>
          </p:nvPr>
        </p:nvSpPr>
        <p:spPr>
          <a:xfrm>
            <a:off x="0" y="1592675"/>
            <a:ext cx="9144000" cy="2794200"/>
          </a:xfrm>
          <a:prstGeom prst="rect">
            <a:avLst/>
          </a:prstGeom>
        </p:spPr>
        <p:txBody>
          <a:bodyPr spcFirstLastPara="1" wrap="square" lIns="457200" tIns="0" rIns="457200" bIns="914400" anchor="t" anchorCtr="0">
            <a:noAutofit/>
          </a:bodyPr>
          <a:lstStyle/>
          <a:p>
            <a:pPr marL="320040" lvl="0" indent="-180340" algn="l" rtl="0">
              <a:spcBef>
                <a:spcPts val="0"/>
              </a:spcBef>
              <a:spcAft>
                <a:spcPts val="0"/>
              </a:spcAft>
              <a:buSzPts val="1400"/>
              <a:buChar char="●"/>
            </a:pPr>
            <a:r>
              <a:rPr lang="en"/>
              <a:t>When the TTL count reaches zero, it sends a "time exceeded" error message back to the source address.</a:t>
            </a:r>
            <a:endParaRPr/>
          </a:p>
          <a:p>
            <a:pPr marL="320040" lvl="0" indent="-180340" algn="l" rtl="0">
              <a:spcBef>
                <a:spcPts val="800"/>
              </a:spcBef>
              <a:spcAft>
                <a:spcPts val="0"/>
              </a:spcAft>
              <a:buSzPts val="1400"/>
              <a:buChar char="●"/>
            </a:pPr>
            <a:r>
              <a:rPr lang="en"/>
              <a:t>This prevents data from being stuck in an infinite loop if it's unable to be delivered to the destination.</a:t>
            </a:r>
            <a:endParaRPr/>
          </a:p>
          <a:p>
            <a:pPr marL="0" lvl="0" indent="0" algn="l" rtl="0">
              <a:spcBef>
                <a:spcPts val="800"/>
              </a:spcBef>
              <a:spcAft>
                <a:spcPts val="800"/>
              </a:spcAft>
              <a:buNone/>
            </a:pPr>
            <a:endParaRPr/>
          </a:p>
        </p:txBody>
      </p:sp>
      <p:sp>
        <p:nvSpPr>
          <p:cNvPr id="2717" name="Google Shape;2717;p1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
        <p:nvSpPr>
          <p:cNvPr id="2718" name="Google Shape;2718;p151"/>
          <p:cNvSpPr/>
          <p:nvPr/>
        </p:nvSpPr>
        <p:spPr>
          <a:xfrm>
            <a:off x="685975" y="4212662"/>
            <a:ext cx="7714500" cy="737400"/>
          </a:xfrm>
          <a:prstGeom prst="rect">
            <a:avLst/>
          </a:prstGeom>
          <a:solidFill>
            <a:srgbClr val="B3F2F6">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51"/>
          <p:cNvSpPr/>
          <p:nvPr/>
        </p:nvSpPr>
        <p:spPr>
          <a:xfrm>
            <a:off x="685975" y="3448311"/>
            <a:ext cx="7714500" cy="737400"/>
          </a:xfrm>
          <a:prstGeom prst="rect">
            <a:avLst/>
          </a:prstGeom>
          <a:solidFill>
            <a:srgbClr val="B3F2F6">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51"/>
          <p:cNvSpPr/>
          <p:nvPr/>
        </p:nvSpPr>
        <p:spPr>
          <a:xfrm>
            <a:off x="685975" y="2585625"/>
            <a:ext cx="7714500" cy="835800"/>
          </a:xfrm>
          <a:prstGeom prst="rect">
            <a:avLst/>
          </a:prstGeom>
          <a:solidFill>
            <a:srgbClr val="B3F2F6">
              <a:alpha val="92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1" name="Google Shape;2721;p151"/>
          <p:cNvCxnSpPr/>
          <p:nvPr/>
        </p:nvCxnSpPr>
        <p:spPr>
          <a:xfrm>
            <a:off x="1294316" y="3070071"/>
            <a:ext cx="0" cy="1868400"/>
          </a:xfrm>
          <a:prstGeom prst="straightConnector1">
            <a:avLst/>
          </a:prstGeom>
          <a:noFill/>
          <a:ln w="9525" cap="flat" cmpd="sng">
            <a:solidFill>
              <a:srgbClr val="595959"/>
            </a:solidFill>
            <a:prstDash val="solid"/>
            <a:round/>
            <a:headEnd type="none" w="med" len="med"/>
            <a:tailEnd type="none" w="med" len="med"/>
          </a:ln>
        </p:spPr>
      </p:cxnSp>
      <p:cxnSp>
        <p:nvCxnSpPr>
          <p:cNvPr id="2722" name="Google Shape;2722;p151"/>
          <p:cNvCxnSpPr/>
          <p:nvPr/>
        </p:nvCxnSpPr>
        <p:spPr>
          <a:xfrm>
            <a:off x="2399725" y="3064112"/>
            <a:ext cx="0" cy="1865100"/>
          </a:xfrm>
          <a:prstGeom prst="straightConnector1">
            <a:avLst/>
          </a:prstGeom>
          <a:noFill/>
          <a:ln w="9525" cap="flat" cmpd="sng">
            <a:solidFill>
              <a:srgbClr val="595959"/>
            </a:solidFill>
            <a:prstDash val="solid"/>
            <a:round/>
            <a:headEnd type="none" w="med" len="med"/>
            <a:tailEnd type="none" w="med" len="med"/>
          </a:ln>
        </p:spPr>
      </p:cxnSp>
      <p:cxnSp>
        <p:nvCxnSpPr>
          <p:cNvPr id="2723" name="Google Shape;2723;p151"/>
          <p:cNvCxnSpPr/>
          <p:nvPr/>
        </p:nvCxnSpPr>
        <p:spPr>
          <a:xfrm>
            <a:off x="3505130" y="3064108"/>
            <a:ext cx="0" cy="1865100"/>
          </a:xfrm>
          <a:prstGeom prst="straightConnector1">
            <a:avLst/>
          </a:prstGeom>
          <a:noFill/>
          <a:ln w="9525" cap="flat" cmpd="sng">
            <a:solidFill>
              <a:srgbClr val="595959"/>
            </a:solidFill>
            <a:prstDash val="solid"/>
            <a:round/>
            <a:headEnd type="none" w="med" len="med"/>
            <a:tailEnd type="none" w="med" len="med"/>
          </a:ln>
        </p:spPr>
      </p:cxnSp>
      <p:cxnSp>
        <p:nvCxnSpPr>
          <p:cNvPr id="2724" name="Google Shape;2724;p151"/>
          <p:cNvCxnSpPr/>
          <p:nvPr/>
        </p:nvCxnSpPr>
        <p:spPr>
          <a:xfrm>
            <a:off x="4698954" y="3162965"/>
            <a:ext cx="0" cy="1781400"/>
          </a:xfrm>
          <a:prstGeom prst="straightConnector1">
            <a:avLst/>
          </a:prstGeom>
          <a:noFill/>
          <a:ln w="9525" cap="flat" cmpd="sng">
            <a:solidFill>
              <a:srgbClr val="595959"/>
            </a:solidFill>
            <a:prstDash val="solid"/>
            <a:round/>
            <a:headEnd type="none" w="med" len="med"/>
            <a:tailEnd type="none" w="med" len="med"/>
          </a:ln>
        </p:spPr>
      </p:cxnSp>
      <p:sp>
        <p:nvSpPr>
          <p:cNvPr id="2725" name="Google Shape;2725;p151"/>
          <p:cNvSpPr/>
          <p:nvPr/>
        </p:nvSpPr>
        <p:spPr>
          <a:xfrm>
            <a:off x="885197"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sp>
        <p:nvSpPr>
          <p:cNvPr id="2726" name="Google Shape;2726;p151"/>
          <p:cNvSpPr/>
          <p:nvPr/>
        </p:nvSpPr>
        <p:spPr>
          <a:xfrm>
            <a:off x="1992943"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p:txBody>
      </p:sp>
      <p:sp>
        <p:nvSpPr>
          <p:cNvPr id="2727" name="Google Shape;2727;p151"/>
          <p:cNvSpPr/>
          <p:nvPr/>
        </p:nvSpPr>
        <p:spPr>
          <a:xfrm>
            <a:off x="3100665"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a:t>
            </a:r>
            <a:endParaRPr>
              <a:latin typeface="Roboto"/>
              <a:ea typeface="Roboto"/>
              <a:cs typeface="Roboto"/>
              <a:sym typeface="Roboto"/>
            </a:endParaRPr>
          </a:p>
        </p:txBody>
      </p:sp>
      <p:sp>
        <p:nvSpPr>
          <p:cNvPr id="2728" name="Google Shape;2728;p151"/>
          <p:cNvSpPr/>
          <p:nvPr/>
        </p:nvSpPr>
        <p:spPr>
          <a:xfrm>
            <a:off x="4238551"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
            </a:r>
            <a:endParaRPr>
              <a:latin typeface="Roboto"/>
              <a:ea typeface="Roboto"/>
              <a:cs typeface="Roboto"/>
              <a:sym typeface="Roboto"/>
            </a:endParaRPr>
          </a:p>
        </p:txBody>
      </p:sp>
      <p:cxnSp>
        <p:nvCxnSpPr>
          <p:cNvPr id="2729" name="Google Shape;2729;p151"/>
          <p:cNvCxnSpPr/>
          <p:nvPr/>
        </p:nvCxnSpPr>
        <p:spPr>
          <a:xfrm>
            <a:off x="6845152" y="3064114"/>
            <a:ext cx="0" cy="1880100"/>
          </a:xfrm>
          <a:prstGeom prst="straightConnector1">
            <a:avLst/>
          </a:prstGeom>
          <a:noFill/>
          <a:ln w="9525" cap="flat" cmpd="sng">
            <a:solidFill>
              <a:srgbClr val="595959"/>
            </a:solidFill>
            <a:prstDash val="solid"/>
            <a:round/>
            <a:headEnd type="none" w="med" len="med"/>
            <a:tailEnd type="none" w="med" len="med"/>
          </a:ln>
        </p:spPr>
      </p:cxnSp>
      <p:sp>
        <p:nvSpPr>
          <p:cNvPr id="2730" name="Google Shape;2730;p151"/>
          <p:cNvSpPr/>
          <p:nvPr/>
        </p:nvSpPr>
        <p:spPr>
          <a:xfrm>
            <a:off x="6438383"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F</a:t>
            </a:r>
            <a:endParaRPr>
              <a:latin typeface="Roboto"/>
              <a:ea typeface="Roboto"/>
              <a:cs typeface="Roboto"/>
              <a:sym typeface="Roboto"/>
            </a:endParaRPr>
          </a:p>
        </p:txBody>
      </p:sp>
      <p:cxnSp>
        <p:nvCxnSpPr>
          <p:cNvPr id="2731" name="Google Shape;2731;p151"/>
          <p:cNvCxnSpPr/>
          <p:nvPr/>
        </p:nvCxnSpPr>
        <p:spPr>
          <a:xfrm>
            <a:off x="5821834" y="3064114"/>
            <a:ext cx="0" cy="1893000"/>
          </a:xfrm>
          <a:prstGeom prst="straightConnector1">
            <a:avLst/>
          </a:prstGeom>
          <a:noFill/>
          <a:ln w="9525" cap="flat" cmpd="sng">
            <a:solidFill>
              <a:srgbClr val="595959"/>
            </a:solidFill>
            <a:prstDash val="solid"/>
            <a:round/>
            <a:headEnd type="none" w="med" len="med"/>
            <a:tailEnd type="none" w="med" len="med"/>
          </a:ln>
        </p:spPr>
      </p:cxnSp>
      <p:sp>
        <p:nvSpPr>
          <p:cNvPr id="2732" name="Google Shape;2732;p151"/>
          <p:cNvSpPr/>
          <p:nvPr/>
        </p:nvSpPr>
        <p:spPr>
          <a:xfrm>
            <a:off x="5415065" y="2838886"/>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E</a:t>
            </a:r>
            <a:endParaRPr>
              <a:latin typeface="Roboto"/>
              <a:ea typeface="Roboto"/>
              <a:cs typeface="Roboto"/>
              <a:sym typeface="Roboto"/>
            </a:endParaRPr>
          </a:p>
        </p:txBody>
      </p:sp>
      <p:cxnSp>
        <p:nvCxnSpPr>
          <p:cNvPr id="2733" name="Google Shape;2733;p151"/>
          <p:cNvCxnSpPr/>
          <p:nvPr/>
        </p:nvCxnSpPr>
        <p:spPr>
          <a:xfrm>
            <a:off x="7868494" y="3064114"/>
            <a:ext cx="0" cy="1866600"/>
          </a:xfrm>
          <a:prstGeom prst="straightConnector1">
            <a:avLst/>
          </a:prstGeom>
          <a:noFill/>
          <a:ln w="9525" cap="flat" cmpd="sng">
            <a:solidFill>
              <a:srgbClr val="595959"/>
            </a:solidFill>
            <a:prstDash val="solid"/>
            <a:round/>
            <a:headEnd type="none" w="med" len="med"/>
            <a:tailEnd type="none" w="med" len="med"/>
          </a:ln>
        </p:spPr>
      </p:cxnSp>
      <p:sp>
        <p:nvSpPr>
          <p:cNvPr id="2734" name="Google Shape;2734;p151"/>
          <p:cNvSpPr/>
          <p:nvPr/>
        </p:nvSpPr>
        <p:spPr>
          <a:xfrm>
            <a:off x="7461701"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G</a:t>
            </a:r>
            <a:endParaRPr>
              <a:latin typeface="Roboto"/>
              <a:ea typeface="Roboto"/>
              <a:cs typeface="Roboto"/>
              <a:sym typeface="Roboto"/>
            </a:endParaRPr>
          </a:p>
        </p:txBody>
      </p:sp>
      <p:cxnSp>
        <p:nvCxnSpPr>
          <p:cNvPr id="2735" name="Google Shape;2735;p151"/>
          <p:cNvCxnSpPr/>
          <p:nvPr/>
        </p:nvCxnSpPr>
        <p:spPr>
          <a:xfrm>
            <a:off x="1284177" y="3641371"/>
            <a:ext cx="1021200" cy="0"/>
          </a:xfrm>
          <a:prstGeom prst="straightConnector1">
            <a:avLst/>
          </a:prstGeom>
          <a:noFill/>
          <a:ln w="28575" cap="flat" cmpd="sng">
            <a:solidFill>
              <a:srgbClr val="274E13"/>
            </a:solidFill>
            <a:prstDash val="solid"/>
            <a:round/>
            <a:headEnd type="none" w="med" len="med"/>
            <a:tailEnd type="triangle" w="med" len="med"/>
          </a:ln>
        </p:spPr>
      </p:cxnSp>
      <p:cxnSp>
        <p:nvCxnSpPr>
          <p:cNvPr id="2736" name="Google Shape;2736;p151"/>
          <p:cNvCxnSpPr/>
          <p:nvPr/>
        </p:nvCxnSpPr>
        <p:spPr>
          <a:xfrm>
            <a:off x="2449346" y="3641371"/>
            <a:ext cx="1001100" cy="0"/>
          </a:xfrm>
          <a:prstGeom prst="straightConnector1">
            <a:avLst/>
          </a:prstGeom>
          <a:noFill/>
          <a:ln w="28575" cap="flat" cmpd="sng">
            <a:solidFill>
              <a:srgbClr val="38761D"/>
            </a:solidFill>
            <a:prstDash val="solid"/>
            <a:round/>
            <a:headEnd type="none" w="med" len="med"/>
            <a:tailEnd type="triangle" w="med" len="med"/>
          </a:ln>
        </p:spPr>
      </p:cxnSp>
      <p:cxnSp>
        <p:nvCxnSpPr>
          <p:cNvPr id="2737" name="Google Shape;2737;p151"/>
          <p:cNvCxnSpPr/>
          <p:nvPr/>
        </p:nvCxnSpPr>
        <p:spPr>
          <a:xfrm>
            <a:off x="3598995" y="3641371"/>
            <a:ext cx="1001100" cy="0"/>
          </a:xfrm>
          <a:prstGeom prst="straightConnector1">
            <a:avLst/>
          </a:prstGeom>
          <a:noFill/>
          <a:ln w="28575" cap="flat" cmpd="sng">
            <a:solidFill>
              <a:srgbClr val="6AA84F"/>
            </a:solidFill>
            <a:prstDash val="solid"/>
            <a:round/>
            <a:headEnd type="none" w="med" len="med"/>
            <a:tailEnd type="triangle" w="med" len="med"/>
          </a:ln>
        </p:spPr>
      </p:cxnSp>
      <p:cxnSp>
        <p:nvCxnSpPr>
          <p:cNvPr id="2738" name="Google Shape;2738;p151"/>
          <p:cNvCxnSpPr/>
          <p:nvPr/>
        </p:nvCxnSpPr>
        <p:spPr>
          <a:xfrm>
            <a:off x="4757347" y="3641371"/>
            <a:ext cx="1001100" cy="0"/>
          </a:xfrm>
          <a:prstGeom prst="straightConnector1">
            <a:avLst/>
          </a:prstGeom>
          <a:noFill/>
          <a:ln w="28575" cap="flat" cmpd="sng">
            <a:solidFill>
              <a:srgbClr val="93C47D"/>
            </a:solidFill>
            <a:prstDash val="solid"/>
            <a:round/>
            <a:headEnd type="none" w="med" len="med"/>
            <a:tailEnd type="triangle" w="med" len="med"/>
          </a:ln>
        </p:spPr>
      </p:cxnSp>
      <p:cxnSp>
        <p:nvCxnSpPr>
          <p:cNvPr id="2739" name="Google Shape;2739;p151"/>
          <p:cNvCxnSpPr/>
          <p:nvPr/>
        </p:nvCxnSpPr>
        <p:spPr>
          <a:xfrm>
            <a:off x="5830416" y="3641371"/>
            <a:ext cx="1001100" cy="0"/>
          </a:xfrm>
          <a:prstGeom prst="straightConnector1">
            <a:avLst/>
          </a:prstGeom>
          <a:noFill/>
          <a:ln w="28575" cap="flat" cmpd="sng">
            <a:solidFill>
              <a:srgbClr val="B6D7A8"/>
            </a:solidFill>
            <a:prstDash val="solid"/>
            <a:round/>
            <a:headEnd type="none" w="med" len="med"/>
            <a:tailEnd type="triangle" w="med" len="med"/>
          </a:ln>
        </p:spPr>
      </p:cxnSp>
      <p:sp>
        <p:nvSpPr>
          <p:cNvPr id="2740" name="Google Shape;2740;p151"/>
          <p:cNvSpPr txBox="1"/>
          <p:nvPr/>
        </p:nvSpPr>
        <p:spPr>
          <a:xfrm>
            <a:off x="1992886" y="3824499"/>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TTL=4</a:t>
            </a:r>
            <a:endParaRPr/>
          </a:p>
        </p:txBody>
      </p:sp>
      <p:sp>
        <p:nvSpPr>
          <p:cNvPr id="2741" name="Google Shape;2741;p151"/>
          <p:cNvSpPr txBox="1"/>
          <p:nvPr/>
        </p:nvSpPr>
        <p:spPr>
          <a:xfrm>
            <a:off x="3048133" y="3824499"/>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TTL= 3</a:t>
            </a:r>
            <a:endParaRPr/>
          </a:p>
        </p:txBody>
      </p:sp>
      <p:sp>
        <p:nvSpPr>
          <p:cNvPr id="2742" name="Google Shape;2742;p151"/>
          <p:cNvSpPr txBox="1"/>
          <p:nvPr/>
        </p:nvSpPr>
        <p:spPr>
          <a:xfrm>
            <a:off x="4256650" y="3824499"/>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TTL= 2</a:t>
            </a:r>
            <a:endParaRPr/>
          </a:p>
        </p:txBody>
      </p:sp>
      <p:sp>
        <p:nvSpPr>
          <p:cNvPr id="2743" name="Google Shape;2743;p151"/>
          <p:cNvSpPr txBox="1"/>
          <p:nvPr/>
        </p:nvSpPr>
        <p:spPr>
          <a:xfrm>
            <a:off x="5279980" y="3824499"/>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TTL= 1</a:t>
            </a:r>
            <a:endParaRPr/>
          </a:p>
        </p:txBody>
      </p:sp>
      <p:sp>
        <p:nvSpPr>
          <p:cNvPr id="2744" name="Google Shape;2744;p151"/>
          <p:cNvSpPr txBox="1"/>
          <p:nvPr/>
        </p:nvSpPr>
        <p:spPr>
          <a:xfrm>
            <a:off x="6347474" y="3861224"/>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TTL= 0</a:t>
            </a:r>
            <a:endParaRPr>
              <a:solidFill>
                <a:srgbClr val="990000"/>
              </a:solidFill>
            </a:endParaRPr>
          </a:p>
        </p:txBody>
      </p:sp>
      <p:cxnSp>
        <p:nvCxnSpPr>
          <p:cNvPr id="2745" name="Google Shape;2745;p151"/>
          <p:cNvCxnSpPr/>
          <p:nvPr/>
        </p:nvCxnSpPr>
        <p:spPr>
          <a:xfrm rot="10800000">
            <a:off x="1406664" y="4758581"/>
            <a:ext cx="5371500" cy="0"/>
          </a:xfrm>
          <a:prstGeom prst="straightConnector1">
            <a:avLst/>
          </a:prstGeom>
          <a:noFill/>
          <a:ln w="28575" cap="flat" cmpd="sng">
            <a:solidFill>
              <a:srgbClr val="990000"/>
            </a:solidFill>
            <a:prstDash val="solid"/>
            <a:round/>
            <a:headEnd type="none" w="med" len="med"/>
            <a:tailEnd type="triangle" w="med" len="med"/>
          </a:ln>
        </p:spPr>
      </p:cxnSp>
      <p:sp>
        <p:nvSpPr>
          <p:cNvPr id="2746" name="Google Shape;2746;p151"/>
          <p:cNvSpPr txBox="1"/>
          <p:nvPr/>
        </p:nvSpPr>
        <p:spPr>
          <a:xfrm>
            <a:off x="937636" y="3824562"/>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TTL=5</a:t>
            </a:r>
            <a:endParaRPr/>
          </a:p>
        </p:txBody>
      </p:sp>
      <p:sp>
        <p:nvSpPr>
          <p:cNvPr id="2747" name="Google Shape;2747;p151"/>
          <p:cNvSpPr txBox="1"/>
          <p:nvPr/>
        </p:nvSpPr>
        <p:spPr>
          <a:xfrm>
            <a:off x="1638325" y="4435525"/>
            <a:ext cx="20682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latin typeface="Inconsolata"/>
                <a:ea typeface="Inconsolata"/>
                <a:cs typeface="Inconsolata"/>
                <a:sym typeface="Inconsolata"/>
              </a:rPr>
              <a:t>Error: Time Exceeded</a:t>
            </a:r>
            <a:endParaRPr>
              <a:solidFill>
                <a:srgbClr val="990000"/>
              </a:solidFill>
              <a:latin typeface="Inconsolata"/>
              <a:ea typeface="Inconsolata"/>
              <a:cs typeface="Inconsolata"/>
              <a:sym typeface="Inconsolat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152"/>
          <p:cNvSpPr/>
          <p:nvPr/>
        </p:nvSpPr>
        <p:spPr>
          <a:xfrm>
            <a:off x="686025" y="2756863"/>
            <a:ext cx="7921800" cy="816900"/>
          </a:xfrm>
          <a:prstGeom prst="rect">
            <a:avLst/>
          </a:prstGeom>
          <a:solidFill>
            <a:srgbClr val="B3F2F6">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52"/>
          <p:cNvSpPr/>
          <p:nvPr/>
        </p:nvSpPr>
        <p:spPr>
          <a:xfrm>
            <a:off x="686025" y="3606663"/>
            <a:ext cx="7921800" cy="816900"/>
          </a:xfrm>
          <a:prstGeom prst="rect">
            <a:avLst/>
          </a:prstGeom>
          <a:solidFill>
            <a:srgbClr val="B3F2F6">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52"/>
          <p:cNvSpPr/>
          <p:nvPr/>
        </p:nvSpPr>
        <p:spPr>
          <a:xfrm>
            <a:off x="686025" y="1907075"/>
            <a:ext cx="7921800" cy="816900"/>
          </a:xfrm>
          <a:prstGeom prst="rect">
            <a:avLst/>
          </a:prstGeom>
          <a:solidFill>
            <a:srgbClr val="B3F2F6">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52"/>
          <p:cNvSpPr/>
          <p:nvPr/>
        </p:nvSpPr>
        <p:spPr>
          <a:xfrm>
            <a:off x="686025" y="954825"/>
            <a:ext cx="7921800" cy="925800"/>
          </a:xfrm>
          <a:prstGeom prst="rect">
            <a:avLst/>
          </a:prstGeom>
          <a:solidFill>
            <a:srgbClr val="B3F2F6">
              <a:alpha val="92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6" name="Google Shape;2756;p152"/>
          <p:cNvCxnSpPr/>
          <p:nvPr/>
        </p:nvCxnSpPr>
        <p:spPr>
          <a:xfrm flipH="1">
            <a:off x="2026611" y="1484777"/>
            <a:ext cx="9900" cy="2925600"/>
          </a:xfrm>
          <a:prstGeom prst="straightConnector1">
            <a:avLst/>
          </a:prstGeom>
          <a:noFill/>
          <a:ln w="9525" cap="flat" cmpd="sng">
            <a:solidFill>
              <a:srgbClr val="595959"/>
            </a:solidFill>
            <a:prstDash val="solid"/>
            <a:round/>
            <a:headEnd type="none" w="med" len="med"/>
            <a:tailEnd type="none" w="med" len="med"/>
          </a:ln>
        </p:spPr>
      </p:cxnSp>
      <p:cxnSp>
        <p:nvCxnSpPr>
          <p:cNvPr id="2757" name="Google Shape;2757;p152"/>
          <p:cNvCxnSpPr/>
          <p:nvPr/>
        </p:nvCxnSpPr>
        <p:spPr>
          <a:xfrm flipH="1">
            <a:off x="3937695" y="1484777"/>
            <a:ext cx="5100" cy="2938800"/>
          </a:xfrm>
          <a:prstGeom prst="straightConnector1">
            <a:avLst/>
          </a:prstGeom>
          <a:noFill/>
          <a:ln w="9525" cap="flat" cmpd="sng">
            <a:solidFill>
              <a:srgbClr val="595959"/>
            </a:solidFill>
            <a:prstDash val="solid"/>
            <a:round/>
            <a:headEnd type="none" w="med" len="med"/>
            <a:tailEnd type="none" w="med" len="med"/>
          </a:ln>
        </p:spPr>
      </p:cxnSp>
      <p:cxnSp>
        <p:nvCxnSpPr>
          <p:cNvPr id="2758" name="Google Shape;2758;p152"/>
          <p:cNvCxnSpPr/>
          <p:nvPr/>
        </p:nvCxnSpPr>
        <p:spPr>
          <a:xfrm flipH="1">
            <a:off x="5846475" y="1484773"/>
            <a:ext cx="5100" cy="2938800"/>
          </a:xfrm>
          <a:prstGeom prst="straightConnector1">
            <a:avLst/>
          </a:prstGeom>
          <a:noFill/>
          <a:ln w="9525" cap="flat" cmpd="sng">
            <a:solidFill>
              <a:srgbClr val="595959"/>
            </a:solidFill>
            <a:prstDash val="solid"/>
            <a:round/>
            <a:headEnd type="none" w="med" len="med"/>
            <a:tailEnd type="none" w="med" len="med"/>
          </a:ln>
        </p:spPr>
      </p:cxnSp>
      <p:cxnSp>
        <p:nvCxnSpPr>
          <p:cNvPr id="2759" name="Google Shape;2759;p152"/>
          <p:cNvCxnSpPr/>
          <p:nvPr/>
        </p:nvCxnSpPr>
        <p:spPr>
          <a:xfrm flipH="1">
            <a:off x="7755238" y="1484780"/>
            <a:ext cx="5100" cy="2938800"/>
          </a:xfrm>
          <a:prstGeom prst="straightConnector1">
            <a:avLst/>
          </a:prstGeom>
          <a:noFill/>
          <a:ln w="9525" cap="flat" cmpd="sng">
            <a:solidFill>
              <a:srgbClr val="595959"/>
            </a:solidFill>
            <a:prstDash val="solid"/>
            <a:round/>
            <a:headEnd type="none" w="med" len="med"/>
            <a:tailEnd type="none" w="med" len="med"/>
          </a:ln>
        </p:spPr>
      </p:cxnSp>
      <p:sp>
        <p:nvSpPr>
          <p:cNvPr id="2760" name="Google Shape;2760;p152"/>
          <p:cNvSpPr txBox="1"/>
          <p:nvPr/>
        </p:nvSpPr>
        <p:spPr>
          <a:xfrm>
            <a:off x="1179334" y="2125541"/>
            <a:ext cx="9753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1st HOP</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761" name="Google Shape;2761;p152"/>
          <p:cNvSpPr txBox="1"/>
          <p:nvPr/>
        </p:nvSpPr>
        <p:spPr>
          <a:xfrm>
            <a:off x="1133188" y="2971866"/>
            <a:ext cx="10677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2nd HOP</a:t>
            </a:r>
            <a:endParaRPr>
              <a:latin typeface="Roboto"/>
              <a:ea typeface="Roboto"/>
              <a:cs typeface="Roboto"/>
              <a:sym typeface="Roboto"/>
            </a:endParaRPr>
          </a:p>
        </p:txBody>
      </p:sp>
      <p:sp>
        <p:nvSpPr>
          <p:cNvPr id="2762" name="Google Shape;2762;p152"/>
          <p:cNvSpPr txBox="1"/>
          <p:nvPr/>
        </p:nvSpPr>
        <p:spPr>
          <a:xfrm>
            <a:off x="1133150" y="3818175"/>
            <a:ext cx="10677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Last HOP</a:t>
            </a:r>
            <a:endParaRPr>
              <a:latin typeface="Roboto"/>
              <a:ea typeface="Roboto"/>
              <a:cs typeface="Roboto"/>
              <a:sym typeface="Roboto"/>
            </a:endParaRPr>
          </a:p>
        </p:txBody>
      </p:sp>
      <p:cxnSp>
        <p:nvCxnSpPr>
          <p:cNvPr id="2763" name="Google Shape;2763;p152"/>
          <p:cNvCxnSpPr/>
          <p:nvPr/>
        </p:nvCxnSpPr>
        <p:spPr>
          <a:xfrm>
            <a:off x="2044847" y="2152986"/>
            <a:ext cx="1884600" cy="0"/>
          </a:xfrm>
          <a:prstGeom prst="straightConnector1">
            <a:avLst/>
          </a:prstGeom>
          <a:noFill/>
          <a:ln w="19050" cap="flat" cmpd="sng">
            <a:solidFill>
              <a:srgbClr val="38761D"/>
            </a:solidFill>
            <a:prstDash val="solid"/>
            <a:round/>
            <a:headEnd type="none" w="med" len="med"/>
            <a:tailEnd type="triangle" w="med" len="med"/>
          </a:ln>
        </p:spPr>
      </p:cxnSp>
      <p:cxnSp>
        <p:nvCxnSpPr>
          <p:cNvPr id="2764" name="Google Shape;2764;p152"/>
          <p:cNvCxnSpPr/>
          <p:nvPr/>
        </p:nvCxnSpPr>
        <p:spPr>
          <a:xfrm>
            <a:off x="2058181" y="2562426"/>
            <a:ext cx="1884600" cy="0"/>
          </a:xfrm>
          <a:prstGeom prst="straightConnector1">
            <a:avLst/>
          </a:prstGeom>
          <a:noFill/>
          <a:ln w="19050" cap="flat" cmpd="sng">
            <a:solidFill>
              <a:srgbClr val="CC0000"/>
            </a:solidFill>
            <a:prstDash val="solid"/>
            <a:round/>
            <a:headEnd type="triangle" w="med" len="med"/>
            <a:tailEnd type="none" w="med" len="med"/>
          </a:ln>
        </p:spPr>
      </p:cxnSp>
      <p:cxnSp>
        <p:nvCxnSpPr>
          <p:cNvPr id="2765" name="Google Shape;2765;p152"/>
          <p:cNvCxnSpPr/>
          <p:nvPr/>
        </p:nvCxnSpPr>
        <p:spPr>
          <a:xfrm>
            <a:off x="2044847" y="2971866"/>
            <a:ext cx="3777600" cy="10500"/>
          </a:xfrm>
          <a:prstGeom prst="straightConnector1">
            <a:avLst/>
          </a:prstGeom>
          <a:noFill/>
          <a:ln w="19050" cap="flat" cmpd="sng">
            <a:solidFill>
              <a:srgbClr val="38761D"/>
            </a:solidFill>
            <a:prstDash val="solid"/>
            <a:round/>
            <a:headEnd type="none" w="med" len="med"/>
            <a:tailEnd type="triangle" w="med" len="med"/>
          </a:ln>
        </p:spPr>
      </p:cxnSp>
      <p:cxnSp>
        <p:nvCxnSpPr>
          <p:cNvPr id="2766" name="Google Shape;2766;p152"/>
          <p:cNvCxnSpPr/>
          <p:nvPr/>
        </p:nvCxnSpPr>
        <p:spPr>
          <a:xfrm>
            <a:off x="2058181" y="3391662"/>
            <a:ext cx="3803700" cy="12300"/>
          </a:xfrm>
          <a:prstGeom prst="straightConnector1">
            <a:avLst/>
          </a:prstGeom>
          <a:noFill/>
          <a:ln w="19050" cap="flat" cmpd="sng">
            <a:solidFill>
              <a:srgbClr val="CC0000"/>
            </a:solidFill>
            <a:prstDash val="solid"/>
            <a:round/>
            <a:headEnd type="triangle" w="med" len="med"/>
            <a:tailEnd type="none" w="med" len="med"/>
          </a:ln>
        </p:spPr>
      </p:cxnSp>
      <p:cxnSp>
        <p:nvCxnSpPr>
          <p:cNvPr id="2767" name="Google Shape;2767;p152"/>
          <p:cNvCxnSpPr/>
          <p:nvPr/>
        </p:nvCxnSpPr>
        <p:spPr>
          <a:xfrm>
            <a:off x="2052719" y="3813530"/>
            <a:ext cx="5641200" cy="12000"/>
          </a:xfrm>
          <a:prstGeom prst="straightConnector1">
            <a:avLst/>
          </a:prstGeom>
          <a:noFill/>
          <a:ln w="19050" cap="flat" cmpd="sng">
            <a:solidFill>
              <a:srgbClr val="38761D"/>
            </a:solidFill>
            <a:prstDash val="solid"/>
            <a:round/>
            <a:headEnd type="none" w="med" len="med"/>
            <a:tailEnd type="triangle" w="med" len="med"/>
          </a:ln>
        </p:spPr>
      </p:cxnSp>
      <p:cxnSp>
        <p:nvCxnSpPr>
          <p:cNvPr id="2768" name="Google Shape;2768;p152"/>
          <p:cNvCxnSpPr/>
          <p:nvPr/>
        </p:nvCxnSpPr>
        <p:spPr>
          <a:xfrm>
            <a:off x="2058550" y="4237800"/>
            <a:ext cx="5627400" cy="0"/>
          </a:xfrm>
          <a:prstGeom prst="straightConnector1">
            <a:avLst/>
          </a:prstGeom>
          <a:noFill/>
          <a:ln w="19050" cap="flat" cmpd="sng">
            <a:solidFill>
              <a:srgbClr val="CC0000"/>
            </a:solidFill>
            <a:prstDash val="solid"/>
            <a:round/>
            <a:headEnd type="triangle" w="med" len="med"/>
            <a:tailEnd type="none" w="med" len="med"/>
          </a:ln>
        </p:spPr>
      </p:cxnSp>
      <p:sp>
        <p:nvSpPr>
          <p:cNvPr id="2769" name="Google Shape;2769;p152"/>
          <p:cNvSpPr txBox="1"/>
          <p:nvPr/>
        </p:nvSpPr>
        <p:spPr>
          <a:xfrm>
            <a:off x="2058181" y="1880775"/>
            <a:ext cx="1871400" cy="5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Echo Request </a:t>
            </a:r>
            <a:r>
              <a:rPr lang="en" sz="1000" b="1">
                <a:latin typeface="Roboto"/>
                <a:ea typeface="Roboto"/>
                <a:cs typeface="Roboto"/>
                <a:sym typeface="Roboto"/>
              </a:rPr>
              <a:t>TTL = 1</a:t>
            </a:r>
            <a:endParaRPr sz="1000" b="1">
              <a:latin typeface="Roboto"/>
              <a:ea typeface="Roboto"/>
              <a:cs typeface="Roboto"/>
              <a:sym typeface="Roboto"/>
            </a:endParaRPr>
          </a:p>
        </p:txBody>
      </p:sp>
      <p:sp>
        <p:nvSpPr>
          <p:cNvPr id="2770" name="Google Shape;2770;p152"/>
          <p:cNvSpPr txBox="1"/>
          <p:nvPr/>
        </p:nvSpPr>
        <p:spPr>
          <a:xfrm>
            <a:off x="2251833" y="2308497"/>
            <a:ext cx="14706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Time Exceeded</a:t>
            </a:r>
            <a:endParaRPr sz="1000" b="1">
              <a:latin typeface="Roboto"/>
              <a:ea typeface="Roboto"/>
              <a:cs typeface="Roboto"/>
              <a:sym typeface="Roboto"/>
            </a:endParaRPr>
          </a:p>
        </p:txBody>
      </p:sp>
      <p:sp>
        <p:nvSpPr>
          <p:cNvPr id="2771" name="Google Shape;2771;p152"/>
          <p:cNvSpPr txBox="1"/>
          <p:nvPr/>
        </p:nvSpPr>
        <p:spPr>
          <a:xfrm>
            <a:off x="3661037" y="2723906"/>
            <a:ext cx="18714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Echo Request </a:t>
            </a:r>
            <a:r>
              <a:rPr lang="en" sz="1000" b="1">
                <a:latin typeface="Roboto"/>
                <a:ea typeface="Roboto"/>
                <a:cs typeface="Roboto"/>
                <a:sym typeface="Roboto"/>
              </a:rPr>
              <a:t>TTL = 2</a:t>
            </a:r>
            <a:endParaRPr sz="1000" b="1">
              <a:latin typeface="Roboto"/>
              <a:ea typeface="Roboto"/>
              <a:cs typeface="Roboto"/>
              <a:sym typeface="Roboto"/>
            </a:endParaRPr>
          </a:p>
        </p:txBody>
      </p:sp>
      <p:sp>
        <p:nvSpPr>
          <p:cNvPr id="2772" name="Google Shape;2772;p152"/>
          <p:cNvSpPr txBox="1"/>
          <p:nvPr/>
        </p:nvSpPr>
        <p:spPr>
          <a:xfrm>
            <a:off x="3929447" y="3145587"/>
            <a:ext cx="14706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Time Exceeded</a:t>
            </a:r>
            <a:endParaRPr sz="1000" b="1">
              <a:latin typeface="Roboto"/>
              <a:ea typeface="Roboto"/>
              <a:cs typeface="Roboto"/>
              <a:sym typeface="Roboto"/>
            </a:endParaRPr>
          </a:p>
        </p:txBody>
      </p:sp>
      <p:sp>
        <p:nvSpPr>
          <p:cNvPr id="2773" name="Google Shape;2773;p152"/>
          <p:cNvSpPr txBox="1"/>
          <p:nvPr/>
        </p:nvSpPr>
        <p:spPr>
          <a:xfrm>
            <a:off x="4568823" y="3567296"/>
            <a:ext cx="21894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Echo Request     </a:t>
            </a:r>
            <a:r>
              <a:rPr lang="en" sz="1000" b="1">
                <a:latin typeface="Roboto"/>
                <a:ea typeface="Roboto"/>
                <a:cs typeface="Roboto"/>
                <a:sym typeface="Roboto"/>
              </a:rPr>
              <a:t>TTL = 3</a:t>
            </a:r>
            <a:endParaRPr sz="1000" b="1">
              <a:latin typeface="Roboto"/>
              <a:ea typeface="Roboto"/>
              <a:cs typeface="Roboto"/>
              <a:sym typeface="Roboto"/>
            </a:endParaRPr>
          </a:p>
        </p:txBody>
      </p:sp>
      <p:sp>
        <p:nvSpPr>
          <p:cNvPr id="2774" name="Google Shape;2774;p152"/>
          <p:cNvSpPr txBox="1"/>
          <p:nvPr/>
        </p:nvSpPr>
        <p:spPr>
          <a:xfrm>
            <a:off x="5843990" y="3980010"/>
            <a:ext cx="14706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Time Exceeded</a:t>
            </a:r>
            <a:endParaRPr sz="1000" b="1">
              <a:latin typeface="Roboto"/>
              <a:ea typeface="Roboto"/>
              <a:cs typeface="Roboto"/>
              <a:sym typeface="Roboto"/>
            </a:endParaRPr>
          </a:p>
        </p:txBody>
      </p:sp>
      <p:sp>
        <p:nvSpPr>
          <p:cNvPr id="2775" name="Google Shape;2775;p1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
        <p:nvSpPr>
          <p:cNvPr id="2776" name="Google Shape;2776;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Datagram Protocol (UDP)</a:t>
            </a:r>
            <a:endParaRPr/>
          </a:p>
        </p:txBody>
      </p:sp>
      <p:sp>
        <p:nvSpPr>
          <p:cNvPr id="2777" name="Google Shape;2777;p152"/>
          <p:cNvSpPr/>
          <p:nvPr/>
        </p:nvSpPr>
        <p:spPr>
          <a:xfrm>
            <a:off x="1621350" y="1229577"/>
            <a:ext cx="830323" cy="364800"/>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sp>
        <p:nvSpPr>
          <p:cNvPr id="2778" name="Google Shape;2778;p152"/>
          <p:cNvSpPr/>
          <p:nvPr/>
        </p:nvSpPr>
        <p:spPr>
          <a:xfrm>
            <a:off x="3527634" y="1229577"/>
            <a:ext cx="830323" cy="364800"/>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p:txBody>
      </p:sp>
      <p:sp>
        <p:nvSpPr>
          <p:cNvPr id="2779" name="Google Shape;2779;p152"/>
          <p:cNvSpPr/>
          <p:nvPr/>
        </p:nvSpPr>
        <p:spPr>
          <a:xfrm>
            <a:off x="5433918" y="1229577"/>
            <a:ext cx="830323" cy="364800"/>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a:t>
            </a:r>
            <a:endParaRPr>
              <a:latin typeface="Roboto"/>
              <a:ea typeface="Roboto"/>
              <a:cs typeface="Roboto"/>
              <a:sym typeface="Roboto"/>
            </a:endParaRPr>
          </a:p>
        </p:txBody>
      </p:sp>
      <p:sp>
        <p:nvSpPr>
          <p:cNvPr id="2780" name="Google Shape;2780;p152"/>
          <p:cNvSpPr/>
          <p:nvPr/>
        </p:nvSpPr>
        <p:spPr>
          <a:xfrm>
            <a:off x="7340202" y="1229577"/>
            <a:ext cx="830323" cy="364800"/>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84"/>
        <p:cNvGrpSpPr/>
        <p:nvPr/>
      </p:nvGrpSpPr>
      <p:grpSpPr>
        <a:xfrm>
          <a:off x="0" y="0"/>
          <a:ext cx="0" cy="0"/>
          <a:chOff x="0" y="0"/>
          <a:chExt cx="0" cy="0"/>
        </a:xfrm>
      </p:grpSpPr>
      <p:sp>
        <p:nvSpPr>
          <p:cNvPr id="2785" name="Google Shape;2785;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Traceroute Demo</a:t>
            </a:r>
            <a:endParaRPr/>
          </a:p>
        </p:txBody>
      </p:sp>
      <p:sp>
        <p:nvSpPr>
          <p:cNvPr id="2786" name="Google Shape;2786;p153"/>
          <p:cNvSpPr txBox="1">
            <a:spLocks noGrp="1"/>
          </p:cNvSpPr>
          <p:nvPr>
            <p:ph type="subTitle" idx="1"/>
          </p:nvPr>
        </p:nvSpPr>
        <p:spPr>
          <a:xfrm>
            <a:off x="0" y="675975"/>
            <a:ext cx="9144000" cy="2012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Now we’ll use traceroute on the command line to further investigate why </a:t>
            </a:r>
            <a:r>
              <a:rPr lang="en" b="1"/>
              <a:t>redbull.com</a:t>
            </a:r>
            <a:r>
              <a:rPr lang="en"/>
              <a:t> isn’t responding.</a:t>
            </a:r>
            <a:endParaRPr/>
          </a:p>
        </p:txBody>
      </p:sp>
      <p:sp>
        <p:nvSpPr>
          <p:cNvPr id="2787" name="Google Shape;2787;p1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pic>
        <p:nvPicPr>
          <p:cNvPr id="2788" name="Google Shape;2788;p153"/>
          <p:cNvPicPr preferRelativeResize="0"/>
          <p:nvPr/>
        </p:nvPicPr>
        <p:blipFill rotWithShape="1">
          <a:blip r:embed="rId3">
            <a:alphaModFix/>
          </a:blip>
          <a:srcRect l="2027" t="34539" r="2788" b="26080"/>
          <a:stretch/>
        </p:blipFill>
        <p:spPr>
          <a:xfrm>
            <a:off x="12300" y="1743575"/>
            <a:ext cx="9144000" cy="2837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sp>
        <p:nvSpPr>
          <p:cNvPr id="2793" name="Google Shape;2793;p1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
        <p:nvSpPr>
          <p:cNvPr id="2794" name="Google Shape;2794;p15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latin typeface="Inconsolata"/>
                <a:ea typeface="Inconsolata"/>
                <a:cs typeface="Inconsolata"/>
                <a:sym typeface="Inconsolata"/>
              </a:rPr>
              <a:t>traceroute</a:t>
            </a:r>
            <a:endParaRPr>
              <a:latin typeface="Inconsolata"/>
              <a:ea typeface="Inconsolata"/>
              <a:cs typeface="Inconsolata"/>
              <a:sym typeface="Inconsolat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p15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[Optional] Activity: Enumerating with </a:t>
            </a:r>
            <a:r>
              <a:rPr lang="en">
                <a:solidFill>
                  <a:schemeClr val="dk1"/>
                </a:solidFill>
                <a:latin typeface="Inconsolata"/>
                <a:ea typeface="Inconsolata"/>
                <a:cs typeface="Inconsolata"/>
                <a:sym typeface="Inconsolata"/>
              </a:rPr>
              <a:t>traceroute</a:t>
            </a:r>
            <a:endParaRPr>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In this activity, you will continue to play the role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of a security analyst at Acme Corp. </a:t>
            </a:r>
            <a:endParaRPr sz="1800">
              <a:solidFill>
                <a:schemeClr val="dk1"/>
              </a:solidFill>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You’ve been tasked with further analyzing the IPs rejected in the last activity to determine where in their path the connection is being dropped.</a:t>
            </a:r>
            <a:endParaRPr sz="1800">
              <a:solidFill>
                <a:schemeClr val="dk1"/>
              </a:solidFill>
              <a:latin typeface="Roboto"/>
              <a:ea typeface="Roboto"/>
              <a:cs typeface="Roboto"/>
              <a:sym typeface="Roboto"/>
            </a:endParaRPr>
          </a:p>
          <a:p>
            <a:pPr marL="0" lvl="0" indent="0" algn="l" rtl="0">
              <a:spcBef>
                <a:spcPts val="800"/>
              </a:spcBef>
              <a:spcAft>
                <a:spcPts val="0"/>
              </a:spcAft>
              <a:buNone/>
            </a:pPr>
            <a:endParaRPr sz="1800"/>
          </a:p>
        </p:txBody>
      </p:sp>
      <p:sp>
        <p:nvSpPr>
          <p:cNvPr id="2800" name="Google Shape;2800;p1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
        <p:nvSpPr>
          <p:cNvPr id="2801" name="Google Shape;2801;p15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Complete if class falls on a Saturday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156"/>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07" name="Google Shape;2807;p156"/>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3EC7F">
            <a:alpha val="56420"/>
          </a:srgbClr>
        </a:solidFill>
        <a:effectLst/>
      </p:bgPr>
    </p:bg>
    <p:spTree>
      <p:nvGrpSpPr>
        <p:cNvPr id="1" name="Shape 2811"/>
        <p:cNvGrpSpPr/>
        <p:nvPr/>
      </p:nvGrpSpPr>
      <p:grpSpPr>
        <a:xfrm>
          <a:off x="0" y="0"/>
          <a:ext cx="0" cy="0"/>
          <a:chOff x="0" y="0"/>
          <a:chExt cx="0" cy="0"/>
        </a:xfrm>
      </p:grpSpPr>
      <p:sp>
        <p:nvSpPr>
          <p:cNvPr id="2812" name="Google Shape;2812;p157"/>
          <p:cNvSpPr/>
          <p:nvPr/>
        </p:nvSpPr>
        <p:spPr>
          <a:xfrm>
            <a:off x="318175" y="3089102"/>
            <a:ext cx="8559900" cy="1238400"/>
          </a:xfrm>
          <a:prstGeom prst="cube">
            <a:avLst>
              <a:gd name="adj" fmla="val 85571"/>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Layer 2: Data Link</a:t>
            </a:r>
            <a:endParaRPr sz="1000">
              <a:latin typeface="Roboto"/>
              <a:ea typeface="Roboto"/>
              <a:cs typeface="Roboto"/>
              <a:sym typeface="Roboto"/>
            </a:endParaRPr>
          </a:p>
        </p:txBody>
      </p:sp>
      <p:sp>
        <p:nvSpPr>
          <p:cNvPr id="2813" name="Google Shape;2813;p157"/>
          <p:cNvSpPr/>
          <p:nvPr/>
        </p:nvSpPr>
        <p:spPr>
          <a:xfrm>
            <a:off x="318175" y="2766751"/>
            <a:ext cx="8559900" cy="1238400"/>
          </a:xfrm>
          <a:prstGeom prst="cube">
            <a:avLst>
              <a:gd name="adj" fmla="val 85571"/>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Layer 3: Network</a:t>
            </a:r>
            <a:endParaRPr sz="1000">
              <a:latin typeface="Roboto"/>
              <a:ea typeface="Roboto"/>
              <a:cs typeface="Roboto"/>
              <a:sym typeface="Roboto"/>
            </a:endParaRPr>
          </a:p>
        </p:txBody>
      </p:sp>
      <p:sp>
        <p:nvSpPr>
          <p:cNvPr id="2814" name="Google Shape;2814;p157"/>
          <p:cNvSpPr/>
          <p:nvPr/>
        </p:nvSpPr>
        <p:spPr>
          <a:xfrm>
            <a:off x="318175" y="2056650"/>
            <a:ext cx="8559900" cy="1565400"/>
          </a:xfrm>
          <a:prstGeom prst="cube">
            <a:avLst>
              <a:gd name="adj" fmla="val 74723"/>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38761D"/>
                </a:solidFill>
                <a:latin typeface="Roboto"/>
                <a:ea typeface="Roboto"/>
                <a:cs typeface="Roboto"/>
                <a:sym typeface="Roboto"/>
              </a:rPr>
              <a:t>Layer 4: Transport</a:t>
            </a:r>
            <a:endParaRPr sz="1800">
              <a:solidFill>
                <a:srgbClr val="38761D"/>
              </a:solidFill>
              <a:latin typeface="Roboto"/>
              <a:ea typeface="Roboto"/>
              <a:cs typeface="Roboto"/>
              <a:sym typeface="Roboto"/>
            </a:endParaRPr>
          </a:p>
        </p:txBody>
      </p:sp>
      <p:sp>
        <p:nvSpPr>
          <p:cNvPr id="2815" name="Google Shape;2815;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Checkpoint</a:t>
            </a:r>
            <a:endParaRPr/>
          </a:p>
        </p:txBody>
      </p:sp>
      <p:sp>
        <p:nvSpPr>
          <p:cNvPr id="2816" name="Google Shape;2816;p157"/>
          <p:cNvSpPr txBox="1">
            <a:spLocks noGrp="1"/>
          </p:cNvSpPr>
          <p:nvPr>
            <p:ph type="subTitle" idx="1"/>
          </p:nvPr>
        </p:nvSpPr>
        <p:spPr>
          <a:xfrm>
            <a:off x="0" y="675975"/>
            <a:ext cx="9168600" cy="12384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far, we’ve studied the ARP protocol on Layer 2 and the </a:t>
            </a:r>
            <a:r>
              <a:rPr lang="en" sz="2000">
                <a:solidFill>
                  <a:schemeClr val="dk1"/>
                </a:solidFill>
                <a:latin typeface="Inconsolata"/>
                <a:ea typeface="Inconsolata"/>
                <a:cs typeface="Inconsolata"/>
                <a:sym typeface="Inconsolata"/>
              </a:rPr>
              <a:t>ping</a:t>
            </a:r>
            <a:r>
              <a:rPr lang="en">
                <a:solidFill>
                  <a:schemeClr val="dk1"/>
                </a:solidFill>
              </a:rPr>
              <a:t> and </a:t>
            </a:r>
            <a:r>
              <a:rPr lang="en" sz="2000">
                <a:solidFill>
                  <a:schemeClr val="dk1"/>
                </a:solidFill>
                <a:latin typeface="Inconsolata"/>
                <a:ea typeface="Inconsolata"/>
                <a:cs typeface="Inconsolata"/>
                <a:sym typeface="Inconsolata"/>
              </a:rPr>
              <a:t>traceroute</a:t>
            </a:r>
            <a:r>
              <a:rPr lang="en">
                <a:solidFill>
                  <a:schemeClr val="dk1"/>
                </a:solidFill>
              </a:rPr>
              <a:t> utilities from Layer 3. </a:t>
            </a:r>
            <a:endParaRPr>
              <a:solidFill>
                <a:schemeClr val="dk1"/>
              </a:solidFill>
            </a:endParaRPr>
          </a:p>
          <a:p>
            <a:pPr marL="0" lvl="0" indent="0" algn="l" rtl="0">
              <a:spcBef>
                <a:spcPts val="800"/>
              </a:spcBef>
              <a:spcAft>
                <a:spcPts val="0"/>
              </a:spcAft>
              <a:buClr>
                <a:schemeClr val="dk1"/>
              </a:buClr>
              <a:buSzPts val="1100"/>
              <a:buFont typeface="Arial"/>
              <a:buNone/>
            </a:pPr>
            <a:r>
              <a:rPr lang="en">
                <a:solidFill>
                  <a:schemeClr val="dk1"/>
                </a:solidFill>
              </a:rPr>
              <a:t>Now, we’ll move onto Layer 4 protocols </a:t>
            </a:r>
            <a:r>
              <a:rPr lang="en" b="1">
                <a:solidFill>
                  <a:schemeClr val="dk1"/>
                </a:solidFill>
              </a:rPr>
              <a:t>TCP</a:t>
            </a:r>
            <a:r>
              <a:rPr lang="en">
                <a:solidFill>
                  <a:schemeClr val="dk1"/>
                </a:solidFill>
              </a:rPr>
              <a:t> and </a:t>
            </a:r>
            <a:r>
              <a:rPr lang="en" b="1">
                <a:solidFill>
                  <a:schemeClr val="dk1"/>
                </a:solidFill>
              </a:rPr>
              <a:t>UDP</a:t>
            </a:r>
            <a:r>
              <a:rPr lang="en">
                <a:solidFill>
                  <a:schemeClr val="dk1"/>
                </a:solidFill>
              </a:rPr>
              <a:t>.</a:t>
            </a:r>
            <a:endParaRPr>
              <a:solidFill>
                <a:schemeClr val="dk1"/>
              </a:solidFill>
            </a:endParaRPr>
          </a:p>
          <a:p>
            <a:pPr marL="0" lvl="0" indent="0" algn="l" rtl="0">
              <a:spcBef>
                <a:spcPts val="800"/>
              </a:spcBef>
              <a:spcAft>
                <a:spcPts val="0"/>
              </a:spcAft>
              <a:buNone/>
            </a:pPr>
            <a:endParaRPr/>
          </a:p>
        </p:txBody>
      </p:sp>
      <p:sp>
        <p:nvSpPr>
          <p:cNvPr id="2817" name="Google Shape;2817;p1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p11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Enumeration</a:t>
            </a:r>
            <a:endParaRPr/>
          </a:p>
        </p:txBody>
      </p:sp>
      <p:sp>
        <p:nvSpPr>
          <p:cNvPr id="2128" name="Google Shape;2128;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3EC7F">
            <a:alpha val="56420"/>
          </a:srgbClr>
        </a:solidFill>
        <a:effectLst/>
      </p:bgPr>
    </p:bg>
    <p:spTree>
      <p:nvGrpSpPr>
        <p:cNvPr id="1" name="Shape 2821"/>
        <p:cNvGrpSpPr/>
        <p:nvPr/>
      </p:nvGrpSpPr>
      <p:grpSpPr>
        <a:xfrm>
          <a:off x="0" y="0"/>
          <a:ext cx="0" cy="0"/>
          <a:chOff x="0" y="0"/>
          <a:chExt cx="0" cy="0"/>
        </a:xfrm>
      </p:grpSpPr>
      <p:sp>
        <p:nvSpPr>
          <p:cNvPr id="2822" name="Google Shape;2822;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Layer 4: Transport Refresher </a:t>
            </a:r>
            <a:endParaRPr/>
          </a:p>
        </p:txBody>
      </p:sp>
      <p:sp>
        <p:nvSpPr>
          <p:cNvPr id="2823" name="Google Shape;2823;p158"/>
          <p:cNvSpPr/>
          <p:nvPr/>
        </p:nvSpPr>
        <p:spPr>
          <a:xfrm>
            <a:off x="270150" y="1823300"/>
            <a:ext cx="8535900" cy="2972700"/>
          </a:xfrm>
          <a:prstGeom prst="cube">
            <a:avLst>
              <a:gd name="adj" fmla="val 80862"/>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800"/>
              </a:spcAft>
              <a:buNone/>
            </a:pPr>
            <a:r>
              <a:rPr lang="en">
                <a:solidFill>
                  <a:srgbClr val="F3F3F3"/>
                </a:solidFill>
                <a:latin typeface="Roboto"/>
                <a:ea typeface="Roboto"/>
                <a:cs typeface="Roboto"/>
                <a:sym typeface="Roboto"/>
              </a:rPr>
              <a:t>The recipient reassembles these packets into a complete message.</a:t>
            </a:r>
            <a:endParaRPr sz="1800">
              <a:solidFill>
                <a:srgbClr val="F3F3F3"/>
              </a:solidFill>
              <a:latin typeface="Roboto"/>
              <a:ea typeface="Roboto"/>
              <a:cs typeface="Roboto"/>
              <a:sym typeface="Roboto"/>
            </a:endParaRPr>
          </a:p>
        </p:txBody>
      </p:sp>
      <p:sp>
        <p:nvSpPr>
          <p:cNvPr id="2824" name="Google Shape;2824;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
        <p:nvSpPr>
          <p:cNvPr id="2825" name="Google Shape;2825;p158"/>
          <p:cNvSpPr/>
          <p:nvPr/>
        </p:nvSpPr>
        <p:spPr>
          <a:xfrm>
            <a:off x="1965550" y="1465900"/>
            <a:ext cx="5525100" cy="1860600"/>
          </a:xfrm>
          <a:prstGeom prst="cube">
            <a:avLst>
              <a:gd name="adj" fmla="val 53204"/>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800"/>
              </a:spcBef>
              <a:spcAft>
                <a:spcPts val="0"/>
              </a:spcAft>
              <a:buNone/>
            </a:pPr>
            <a:r>
              <a:rPr lang="en">
                <a:solidFill>
                  <a:schemeClr val="dk1"/>
                </a:solidFill>
                <a:latin typeface="Roboto"/>
                <a:ea typeface="Roboto"/>
                <a:cs typeface="Roboto"/>
                <a:sym typeface="Roboto"/>
              </a:rPr>
              <a:t>The data from the above layers is broken into smaller packets and transported to the destination.</a:t>
            </a:r>
            <a:endParaRPr sz="1200">
              <a:solidFill>
                <a:schemeClr val="dk1"/>
              </a:solidFill>
              <a:latin typeface="Roboto"/>
              <a:ea typeface="Roboto"/>
              <a:cs typeface="Roboto"/>
              <a:sym typeface="Roboto"/>
            </a:endParaRPr>
          </a:p>
          <a:p>
            <a:pPr marL="0" lvl="0" indent="0" algn="l" rtl="0">
              <a:spcBef>
                <a:spcPts val="800"/>
              </a:spcBef>
              <a:spcAft>
                <a:spcPts val="0"/>
              </a:spcAft>
              <a:buNone/>
            </a:pPr>
            <a:endParaRPr/>
          </a:p>
        </p:txBody>
      </p:sp>
      <p:sp>
        <p:nvSpPr>
          <p:cNvPr id="2826" name="Google Shape;2826;p158"/>
          <p:cNvSpPr/>
          <p:nvPr/>
        </p:nvSpPr>
        <p:spPr>
          <a:xfrm>
            <a:off x="2847275" y="796525"/>
            <a:ext cx="3628500" cy="1423800"/>
          </a:xfrm>
          <a:prstGeom prst="cube">
            <a:avLst>
              <a:gd name="adj" fmla="val 517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800"/>
              </a:spcBef>
              <a:spcAft>
                <a:spcPts val="0"/>
              </a:spcAft>
              <a:buNone/>
            </a:pPr>
            <a:r>
              <a:rPr lang="en">
                <a:solidFill>
                  <a:schemeClr val="dk1"/>
                </a:solidFill>
                <a:latin typeface="Roboto"/>
                <a:ea typeface="Roboto"/>
                <a:cs typeface="Roboto"/>
                <a:sym typeface="Roboto"/>
              </a:rPr>
              <a:t>The Transport layer is responsible for end-to-end communication over a network.</a:t>
            </a:r>
            <a:endParaRPr>
              <a:solidFill>
                <a:schemeClr val="dk1"/>
              </a:solidFill>
              <a:latin typeface="Roboto"/>
              <a:ea typeface="Roboto"/>
              <a:cs typeface="Roboto"/>
              <a:sym typeface="Roboto"/>
            </a:endParaRPr>
          </a:p>
          <a:p>
            <a:pPr marL="0" lvl="0" indent="0" algn="l" rtl="0">
              <a:spcBef>
                <a:spcPts val="800"/>
              </a:spcBef>
              <a:spcAft>
                <a:spcPts val="0"/>
              </a:spcAft>
              <a:buNone/>
            </a:pPr>
            <a:endParaRPr/>
          </a:p>
        </p:txBody>
      </p:sp>
      <p:cxnSp>
        <p:nvCxnSpPr>
          <p:cNvPr id="2827" name="Google Shape;2827;p158"/>
          <p:cNvCxnSpPr>
            <a:stCxn id="2828" idx="3"/>
            <a:endCxn id="2829" idx="2"/>
          </p:cNvCxnSpPr>
          <p:nvPr/>
        </p:nvCxnSpPr>
        <p:spPr>
          <a:xfrm rot="10800000" flipH="1">
            <a:off x="4001624" y="3696133"/>
            <a:ext cx="774300" cy="263100"/>
          </a:xfrm>
          <a:prstGeom prst="straightConnector1">
            <a:avLst/>
          </a:prstGeom>
          <a:noFill/>
          <a:ln w="28575" cap="flat" cmpd="sng">
            <a:solidFill>
              <a:srgbClr val="AFCA54"/>
            </a:solidFill>
            <a:prstDash val="dash"/>
            <a:round/>
            <a:headEnd type="none" w="med" len="med"/>
            <a:tailEnd type="triangle" w="med" len="med"/>
          </a:ln>
        </p:spPr>
      </p:cxnSp>
      <p:pic>
        <p:nvPicPr>
          <p:cNvPr id="2830" name="Google Shape;2830;p158"/>
          <p:cNvPicPr preferRelativeResize="0"/>
          <p:nvPr/>
        </p:nvPicPr>
        <p:blipFill rotWithShape="1">
          <a:blip r:embed="rId3">
            <a:alphaModFix/>
          </a:blip>
          <a:srcRect t="23758" r="51763" b="8765"/>
          <a:stretch/>
        </p:blipFill>
        <p:spPr>
          <a:xfrm>
            <a:off x="5648576" y="3516318"/>
            <a:ext cx="849175" cy="636682"/>
          </a:xfrm>
          <a:prstGeom prst="rect">
            <a:avLst/>
          </a:prstGeom>
          <a:noFill/>
          <a:ln>
            <a:noFill/>
          </a:ln>
        </p:spPr>
      </p:pic>
      <p:cxnSp>
        <p:nvCxnSpPr>
          <p:cNvPr id="2831" name="Google Shape;2831;p158"/>
          <p:cNvCxnSpPr>
            <a:stCxn id="2829" idx="2"/>
            <a:endCxn id="2830" idx="1"/>
          </p:cNvCxnSpPr>
          <p:nvPr/>
        </p:nvCxnSpPr>
        <p:spPr>
          <a:xfrm>
            <a:off x="4775941" y="3696176"/>
            <a:ext cx="872700" cy="138600"/>
          </a:xfrm>
          <a:prstGeom prst="straightConnector1">
            <a:avLst/>
          </a:prstGeom>
          <a:noFill/>
          <a:ln w="28575" cap="flat" cmpd="sng">
            <a:solidFill>
              <a:srgbClr val="AFCA54"/>
            </a:solidFill>
            <a:prstDash val="solid"/>
            <a:round/>
            <a:headEnd type="none" w="med" len="med"/>
            <a:tailEnd type="triangle" w="med" len="med"/>
          </a:ln>
        </p:spPr>
      </p:cxnSp>
      <p:cxnSp>
        <p:nvCxnSpPr>
          <p:cNvPr id="2832" name="Google Shape;2832;p158"/>
          <p:cNvCxnSpPr>
            <a:stCxn id="2833" idx="2"/>
            <a:endCxn id="2828" idx="1"/>
          </p:cNvCxnSpPr>
          <p:nvPr/>
        </p:nvCxnSpPr>
        <p:spPr>
          <a:xfrm>
            <a:off x="2847265" y="3670601"/>
            <a:ext cx="742800" cy="288600"/>
          </a:xfrm>
          <a:prstGeom prst="straightConnector1">
            <a:avLst/>
          </a:prstGeom>
          <a:noFill/>
          <a:ln w="28575" cap="flat" cmpd="sng">
            <a:solidFill>
              <a:srgbClr val="AFCA54"/>
            </a:solidFill>
            <a:prstDash val="dash"/>
            <a:round/>
            <a:headEnd type="none" w="med" len="med"/>
            <a:tailEnd type="triangle" w="med" len="med"/>
          </a:ln>
        </p:spPr>
      </p:cxnSp>
      <p:cxnSp>
        <p:nvCxnSpPr>
          <p:cNvPr id="2834" name="Google Shape;2834;p158"/>
          <p:cNvCxnSpPr>
            <a:stCxn id="2835" idx="3"/>
            <a:endCxn id="2833" idx="2"/>
          </p:cNvCxnSpPr>
          <p:nvPr/>
        </p:nvCxnSpPr>
        <p:spPr>
          <a:xfrm rot="10800000" flipH="1">
            <a:off x="1901900" y="3670559"/>
            <a:ext cx="945300" cy="164100"/>
          </a:xfrm>
          <a:prstGeom prst="straightConnector1">
            <a:avLst/>
          </a:prstGeom>
          <a:noFill/>
          <a:ln w="28575" cap="flat" cmpd="sng">
            <a:solidFill>
              <a:srgbClr val="AFCA54"/>
            </a:solidFill>
            <a:prstDash val="solid"/>
            <a:round/>
            <a:headEnd type="none" w="med" len="med"/>
            <a:tailEnd type="triangle" w="med" len="med"/>
          </a:ln>
        </p:spPr>
      </p:cxnSp>
      <p:pic>
        <p:nvPicPr>
          <p:cNvPr id="2835" name="Google Shape;2835;p158"/>
          <p:cNvPicPr preferRelativeResize="0"/>
          <p:nvPr/>
        </p:nvPicPr>
        <p:blipFill rotWithShape="1">
          <a:blip r:embed="rId3">
            <a:alphaModFix/>
          </a:blip>
          <a:srcRect t="23758" r="51763" b="8765"/>
          <a:stretch/>
        </p:blipFill>
        <p:spPr>
          <a:xfrm>
            <a:off x="1052725" y="3516318"/>
            <a:ext cx="849175" cy="636682"/>
          </a:xfrm>
          <a:prstGeom prst="rect">
            <a:avLst/>
          </a:prstGeom>
          <a:noFill/>
          <a:ln>
            <a:noFill/>
          </a:ln>
        </p:spPr>
      </p:pic>
      <p:pic>
        <p:nvPicPr>
          <p:cNvPr id="2829" name="Google Shape;2829;p158"/>
          <p:cNvPicPr preferRelativeResize="0"/>
          <p:nvPr/>
        </p:nvPicPr>
        <p:blipFill>
          <a:blip r:embed="rId4">
            <a:alphaModFix/>
          </a:blip>
          <a:stretch>
            <a:fillRect/>
          </a:stretch>
        </p:blipFill>
        <p:spPr>
          <a:xfrm>
            <a:off x="4312965" y="3078902"/>
            <a:ext cx="925951" cy="617274"/>
          </a:xfrm>
          <a:prstGeom prst="rect">
            <a:avLst/>
          </a:prstGeom>
          <a:noFill/>
          <a:ln>
            <a:noFill/>
          </a:ln>
        </p:spPr>
      </p:pic>
      <p:pic>
        <p:nvPicPr>
          <p:cNvPr id="2833" name="Google Shape;2833;p158"/>
          <p:cNvPicPr preferRelativeResize="0"/>
          <p:nvPr/>
        </p:nvPicPr>
        <p:blipFill>
          <a:blip r:embed="rId4">
            <a:alphaModFix/>
          </a:blip>
          <a:stretch>
            <a:fillRect/>
          </a:stretch>
        </p:blipFill>
        <p:spPr>
          <a:xfrm>
            <a:off x="2422683" y="3104501"/>
            <a:ext cx="849163" cy="566100"/>
          </a:xfrm>
          <a:prstGeom prst="rect">
            <a:avLst/>
          </a:prstGeom>
          <a:noFill/>
          <a:ln>
            <a:noFill/>
          </a:ln>
        </p:spPr>
      </p:pic>
      <p:grpSp>
        <p:nvGrpSpPr>
          <p:cNvPr id="2836" name="Google Shape;2836;p158"/>
          <p:cNvGrpSpPr/>
          <p:nvPr/>
        </p:nvGrpSpPr>
        <p:grpSpPr>
          <a:xfrm>
            <a:off x="3539142" y="3696193"/>
            <a:ext cx="523024" cy="523024"/>
            <a:chOff x="8679525" y="1137188"/>
            <a:chExt cx="1488825" cy="1488825"/>
          </a:xfrm>
        </p:grpSpPr>
        <p:pic>
          <p:nvPicPr>
            <p:cNvPr id="2837" name="Google Shape;2837;p158"/>
            <p:cNvPicPr preferRelativeResize="0"/>
            <p:nvPr/>
          </p:nvPicPr>
          <p:blipFill>
            <a:blip r:embed="rId5">
              <a:alphaModFix/>
            </a:blip>
            <a:stretch>
              <a:fillRect/>
            </a:stretch>
          </p:blipFill>
          <p:spPr>
            <a:xfrm>
              <a:off x="8679525" y="1137188"/>
              <a:ext cx="1488825" cy="1488825"/>
            </a:xfrm>
            <a:prstGeom prst="rect">
              <a:avLst/>
            </a:prstGeom>
            <a:noFill/>
            <a:ln>
              <a:noFill/>
            </a:ln>
          </p:spPr>
        </p:pic>
        <p:sp>
          <p:nvSpPr>
            <p:cNvPr id="2838" name="Google Shape;2838;p158"/>
            <p:cNvSpPr/>
            <p:nvPr/>
          </p:nvSpPr>
          <p:spPr>
            <a:xfrm>
              <a:off x="8824500" y="1298700"/>
              <a:ext cx="1171500" cy="1174500"/>
            </a:xfrm>
            <a:prstGeom prst="roundRect">
              <a:avLst>
                <a:gd name="adj" fmla="val 1055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8" name="Google Shape;2828;p158"/>
            <p:cNvPicPr preferRelativeResize="0"/>
            <p:nvPr/>
          </p:nvPicPr>
          <p:blipFill>
            <a:blip r:embed="rId6">
              <a:alphaModFix/>
            </a:blip>
            <a:stretch>
              <a:fillRect/>
            </a:stretch>
          </p:blipFill>
          <p:spPr>
            <a:xfrm>
              <a:off x="8824513" y="1301604"/>
              <a:ext cx="1171500" cy="1168693"/>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3EC7F">
            <a:alpha val="56420"/>
          </a:srgbClr>
        </a:solidFill>
        <a:effectLst/>
      </p:bgPr>
    </p:bg>
    <p:spTree>
      <p:nvGrpSpPr>
        <p:cNvPr id="1" name="Shape 2842"/>
        <p:cNvGrpSpPr/>
        <p:nvPr/>
      </p:nvGrpSpPr>
      <p:grpSpPr>
        <a:xfrm>
          <a:off x="0" y="0"/>
          <a:ext cx="0" cy="0"/>
          <a:chOff x="0" y="0"/>
          <a:chExt cx="0" cy="0"/>
        </a:xfrm>
      </p:grpSpPr>
      <p:sp>
        <p:nvSpPr>
          <p:cNvPr id="2843" name="Google Shape;2843;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TCP (Transmission Control Protocol)</a:t>
            </a:r>
            <a:endParaRPr/>
          </a:p>
        </p:txBody>
      </p:sp>
      <p:sp>
        <p:nvSpPr>
          <p:cNvPr id="2844" name="Google Shape;2844;p1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TCP (Transmission Control Protocol)</a:t>
            </a:r>
            <a:r>
              <a:rPr lang="en"/>
              <a:t> is one of the most widely used protocols for data transmission.</a:t>
            </a:r>
            <a:endParaRPr/>
          </a:p>
        </p:txBody>
      </p:sp>
      <p:sp>
        <p:nvSpPr>
          <p:cNvPr id="2845" name="Google Shape;2845;p1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
        <p:nvSpPr>
          <p:cNvPr id="2846" name="Google Shape;2846;p159"/>
          <p:cNvSpPr/>
          <p:nvPr/>
        </p:nvSpPr>
        <p:spPr>
          <a:xfrm>
            <a:off x="1549600" y="1549050"/>
            <a:ext cx="73200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59"/>
          <p:cNvSpPr txBox="1">
            <a:spLocks noGrp="1"/>
          </p:cNvSpPr>
          <p:nvPr>
            <p:ph type="subTitle" idx="1"/>
          </p:nvPr>
        </p:nvSpPr>
        <p:spPr>
          <a:xfrm>
            <a:off x="152000" y="1612200"/>
            <a:ext cx="8061300" cy="65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It is a “connection-oriented” protocol, meaning the server must acknowledge it has received the request from the client.</a:t>
            </a:r>
            <a:endParaRPr sz="1050" dirty="0">
              <a:solidFill>
                <a:schemeClr val="dk1"/>
              </a:solidFill>
              <a:latin typeface="Roboto"/>
              <a:ea typeface="Roboto"/>
              <a:cs typeface="Roboto"/>
              <a:sym typeface="Roboto"/>
            </a:endParaRPr>
          </a:p>
        </p:txBody>
      </p:sp>
      <p:pic>
        <p:nvPicPr>
          <p:cNvPr id="2848" name="Google Shape;2848;p159"/>
          <p:cNvPicPr preferRelativeResize="0"/>
          <p:nvPr/>
        </p:nvPicPr>
        <p:blipFill rotWithShape="1">
          <a:blip r:embed="rId3">
            <a:alphaModFix/>
          </a:blip>
          <a:srcRect t="1774" b="1765"/>
          <a:stretch/>
        </p:blipFill>
        <p:spPr>
          <a:xfrm>
            <a:off x="429777" y="1478997"/>
            <a:ext cx="1011300" cy="781310"/>
          </a:xfrm>
          <a:prstGeom prst="rect">
            <a:avLst/>
          </a:prstGeom>
          <a:noFill/>
          <a:ln>
            <a:noFill/>
          </a:ln>
        </p:spPr>
      </p:pic>
      <p:sp>
        <p:nvSpPr>
          <p:cNvPr id="2849" name="Google Shape;2849;p159"/>
          <p:cNvSpPr/>
          <p:nvPr/>
        </p:nvSpPr>
        <p:spPr>
          <a:xfrm>
            <a:off x="1549600" y="2409075"/>
            <a:ext cx="73200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59"/>
          <p:cNvSpPr txBox="1">
            <a:spLocks noGrp="1"/>
          </p:cNvSpPr>
          <p:nvPr>
            <p:ph type="subTitle" idx="2"/>
          </p:nvPr>
        </p:nvSpPr>
        <p:spPr>
          <a:xfrm>
            <a:off x="152000" y="2491700"/>
            <a:ext cx="8455800" cy="635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If the recipient doesn’t acknowledge the request, the sender assumes the request has not been received and will attempt to resend.</a:t>
            </a:r>
            <a:endParaRPr sz="3200" dirty="0">
              <a:solidFill>
                <a:schemeClr val="dk1"/>
              </a:solidFill>
              <a:latin typeface="Roboto"/>
              <a:ea typeface="Roboto"/>
              <a:cs typeface="Roboto"/>
              <a:sym typeface="Roboto"/>
            </a:endParaRPr>
          </a:p>
        </p:txBody>
      </p:sp>
      <p:pic>
        <p:nvPicPr>
          <p:cNvPr id="2851" name="Google Shape;2851;p159"/>
          <p:cNvPicPr preferRelativeResize="0"/>
          <p:nvPr/>
        </p:nvPicPr>
        <p:blipFill rotWithShape="1">
          <a:blip r:embed="rId3">
            <a:alphaModFix/>
          </a:blip>
          <a:srcRect t="1774" b="1765"/>
          <a:stretch/>
        </p:blipFill>
        <p:spPr>
          <a:xfrm>
            <a:off x="429777" y="2339022"/>
            <a:ext cx="1011300" cy="781310"/>
          </a:xfrm>
          <a:prstGeom prst="rect">
            <a:avLst/>
          </a:prstGeom>
          <a:noFill/>
          <a:ln>
            <a:noFill/>
          </a:ln>
        </p:spPr>
      </p:pic>
      <p:sp>
        <p:nvSpPr>
          <p:cNvPr id="2852" name="Google Shape;2852;p159"/>
          <p:cNvSpPr/>
          <p:nvPr/>
        </p:nvSpPr>
        <p:spPr>
          <a:xfrm>
            <a:off x="1549600" y="3332713"/>
            <a:ext cx="73200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59"/>
          <p:cNvSpPr txBox="1">
            <a:spLocks noGrp="1"/>
          </p:cNvSpPr>
          <p:nvPr>
            <p:ph type="subTitle" idx="3"/>
          </p:nvPr>
        </p:nvSpPr>
        <p:spPr>
          <a:xfrm>
            <a:off x="152000" y="3415338"/>
            <a:ext cx="8455800" cy="635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dirty="0">
                <a:solidFill>
                  <a:schemeClr val="dk1"/>
                </a:solidFill>
                <a:latin typeface="Roboto"/>
                <a:ea typeface="Roboto"/>
                <a:cs typeface="Roboto"/>
                <a:sym typeface="Roboto"/>
              </a:rPr>
              <a:t>This connection-oriented acknowledgment is known as the </a:t>
            </a:r>
            <a:r>
              <a:rPr lang="en" b="1" dirty="0">
                <a:solidFill>
                  <a:schemeClr val="dk1"/>
                </a:solidFill>
                <a:latin typeface="Roboto"/>
                <a:ea typeface="Roboto"/>
                <a:cs typeface="Roboto"/>
                <a:sym typeface="Roboto"/>
              </a:rPr>
              <a:t>TCP Handshake. </a:t>
            </a:r>
            <a:endParaRPr sz="1200" b="1" dirty="0">
              <a:solidFill>
                <a:schemeClr val="dk1"/>
              </a:solidFill>
              <a:latin typeface="Roboto"/>
              <a:ea typeface="Roboto"/>
              <a:cs typeface="Roboto"/>
              <a:sym typeface="Roboto"/>
            </a:endParaRPr>
          </a:p>
        </p:txBody>
      </p:sp>
      <p:pic>
        <p:nvPicPr>
          <p:cNvPr id="2854" name="Google Shape;2854;p159"/>
          <p:cNvPicPr preferRelativeResize="0"/>
          <p:nvPr/>
        </p:nvPicPr>
        <p:blipFill rotWithShape="1">
          <a:blip r:embed="rId3">
            <a:alphaModFix/>
          </a:blip>
          <a:srcRect t="1774" b="1765"/>
          <a:stretch/>
        </p:blipFill>
        <p:spPr>
          <a:xfrm>
            <a:off x="429777" y="3262659"/>
            <a:ext cx="1011300" cy="7813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858"/>
        <p:cNvGrpSpPr/>
        <p:nvPr/>
      </p:nvGrpSpPr>
      <p:grpSpPr>
        <a:xfrm>
          <a:off x="0" y="0"/>
          <a:ext cx="0" cy="0"/>
          <a:chOff x="0" y="0"/>
          <a:chExt cx="0" cy="0"/>
        </a:xfrm>
      </p:grpSpPr>
      <p:sp>
        <p:nvSpPr>
          <p:cNvPr id="2859" name="Google Shape;2859;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TCP in the Real World</a:t>
            </a:r>
            <a:endParaRPr/>
          </a:p>
        </p:txBody>
      </p:sp>
      <p:sp>
        <p:nvSpPr>
          <p:cNvPr id="2860" name="Google Shape;2860;p160"/>
          <p:cNvSpPr txBox="1">
            <a:spLocks noGrp="1"/>
          </p:cNvSpPr>
          <p:nvPr>
            <p:ph type="subTitle" idx="1"/>
          </p:nvPr>
        </p:nvSpPr>
        <p:spPr>
          <a:xfrm>
            <a:off x="0" y="675975"/>
            <a:ext cx="9168600" cy="1552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TCP also ensures that all data is transmitted without errors, in the correct order.</a:t>
            </a:r>
            <a:endParaRPr/>
          </a:p>
          <a:p>
            <a:pPr marL="0" lvl="0" indent="0" algn="l" rtl="0">
              <a:lnSpc>
                <a:spcPct val="115000"/>
              </a:lnSpc>
              <a:spcBef>
                <a:spcPts val="800"/>
              </a:spcBef>
              <a:spcAft>
                <a:spcPts val="0"/>
              </a:spcAft>
              <a:buClr>
                <a:schemeClr val="dk1"/>
              </a:buClr>
              <a:buSzPts val="1100"/>
              <a:buFont typeface="Arial"/>
              <a:buNone/>
            </a:pPr>
            <a:r>
              <a:rPr lang="en"/>
              <a:t>TCP is used with familiar protocols such as HTTP, HTTPS, FTP, SSH, and SMTP.</a:t>
            </a:r>
            <a:endParaRPr/>
          </a:p>
        </p:txBody>
      </p:sp>
      <p:sp>
        <p:nvSpPr>
          <p:cNvPr id="2861" name="Google Shape;2861;p1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cxnSp>
        <p:nvCxnSpPr>
          <p:cNvPr id="2862" name="Google Shape;2862;p160"/>
          <p:cNvCxnSpPr/>
          <p:nvPr/>
        </p:nvCxnSpPr>
        <p:spPr>
          <a:xfrm>
            <a:off x="6376950" y="3043575"/>
            <a:ext cx="0" cy="1736400"/>
          </a:xfrm>
          <a:prstGeom prst="straightConnector1">
            <a:avLst/>
          </a:prstGeom>
          <a:noFill/>
          <a:ln w="28575" cap="flat" cmpd="sng">
            <a:solidFill>
              <a:srgbClr val="999999"/>
            </a:solidFill>
            <a:prstDash val="solid"/>
            <a:round/>
            <a:headEnd type="none" w="med" len="med"/>
            <a:tailEnd type="none" w="med" len="med"/>
          </a:ln>
        </p:spPr>
      </p:cxnSp>
      <p:cxnSp>
        <p:nvCxnSpPr>
          <p:cNvPr id="2863" name="Google Shape;2863;p160"/>
          <p:cNvCxnSpPr/>
          <p:nvPr/>
        </p:nvCxnSpPr>
        <p:spPr>
          <a:xfrm>
            <a:off x="2493150" y="3043575"/>
            <a:ext cx="0" cy="1736400"/>
          </a:xfrm>
          <a:prstGeom prst="straightConnector1">
            <a:avLst/>
          </a:prstGeom>
          <a:noFill/>
          <a:ln w="28575" cap="flat" cmpd="sng">
            <a:solidFill>
              <a:srgbClr val="999999"/>
            </a:solidFill>
            <a:prstDash val="solid"/>
            <a:round/>
            <a:headEnd type="none" w="med" len="med"/>
            <a:tailEnd type="none" w="med" len="med"/>
          </a:ln>
        </p:spPr>
      </p:cxnSp>
      <p:pic>
        <p:nvPicPr>
          <p:cNvPr id="2864" name="Google Shape;2864;p160"/>
          <p:cNvPicPr preferRelativeResize="0"/>
          <p:nvPr/>
        </p:nvPicPr>
        <p:blipFill rotWithShape="1">
          <a:blip r:embed="rId3">
            <a:alphaModFix/>
          </a:blip>
          <a:srcRect t="23758" r="51763" b="8765"/>
          <a:stretch/>
        </p:blipFill>
        <p:spPr>
          <a:xfrm>
            <a:off x="1885325" y="2266283"/>
            <a:ext cx="1244038" cy="932741"/>
          </a:xfrm>
          <a:prstGeom prst="rect">
            <a:avLst/>
          </a:prstGeom>
          <a:noFill/>
          <a:ln>
            <a:noFill/>
          </a:ln>
        </p:spPr>
      </p:pic>
      <p:pic>
        <p:nvPicPr>
          <p:cNvPr id="2865" name="Google Shape;2865;p160"/>
          <p:cNvPicPr preferRelativeResize="0"/>
          <p:nvPr/>
        </p:nvPicPr>
        <p:blipFill>
          <a:blip r:embed="rId4">
            <a:alphaModFix/>
          </a:blip>
          <a:stretch>
            <a:fillRect/>
          </a:stretch>
        </p:blipFill>
        <p:spPr>
          <a:xfrm>
            <a:off x="6045234" y="2079849"/>
            <a:ext cx="663415" cy="1105701"/>
          </a:xfrm>
          <a:prstGeom prst="rect">
            <a:avLst/>
          </a:prstGeom>
          <a:noFill/>
          <a:ln>
            <a:noFill/>
          </a:ln>
        </p:spPr>
      </p:pic>
      <p:sp>
        <p:nvSpPr>
          <p:cNvPr id="2866" name="Google Shape;2866;p160"/>
          <p:cNvSpPr/>
          <p:nvPr/>
        </p:nvSpPr>
        <p:spPr>
          <a:xfrm rot="-550">
            <a:off x="2569675" y="3237431"/>
            <a:ext cx="3752100" cy="533700"/>
          </a:xfrm>
          <a:prstGeom prst="rightArrow">
            <a:avLst>
              <a:gd name="adj1" fmla="val 50000"/>
              <a:gd name="adj2" fmla="val 50000"/>
            </a:avLst>
          </a:prstGeom>
          <a:solidFill>
            <a:srgbClr val="6BC7F2"/>
          </a:solid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Open Connection:</a:t>
            </a:r>
            <a:endParaRPr>
              <a:latin typeface="Roboto"/>
              <a:ea typeface="Roboto"/>
              <a:cs typeface="Roboto"/>
              <a:sym typeface="Roboto"/>
            </a:endParaRPr>
          </a:p>
        </p:txBody>
      </p:sp>
      <p:sp>
        <p:nvSpPr>
          <p:cNvPr id="2867" name="Google Shape;2867;p160"/>
          <p:cNvSpPr/>
          <p:nvPr/>
        </p:nvSpPr>
        <p:spPr>
          <a:xfrm rot="-550">
            <a:off x="2569675" y="4228031"/>
            <a:ext cx="3752100" cy="533700"/>
          </a:xfrm>
          <a:prstGeom prst="rightArrow">
            <a:avLst>
              <a:gd name="adj1" fmla="val 50000"/>
              <a:gd name="adj2" fmla="val 50000"/>
            </a:avLst>
          </a:prstGeom>
          <a:solidFill>
            <a:srgbClr val="6BC7F2"/>
          </a:solid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Request</a:t>
            </a:r>
            <a:endParaRPr>
              <a:latin typeface="Roboto"/>
              <a:ea typeface="Roboto"/>
              <a:cs typeface="Roboto"/>
              <a:sym typeface="Roboto"/>
            </a:endParaRPr>
          </a:p>
        </p:txBody>
      </p:sp>
      <p:sp>
        <p:nvSpPr>
          <p:cNvPr id="2868" name="Google Shape;2868;p160"/>
          <p:cNvSpPr/>
          <p:nvPr/>
        </p:nvSpPr>
        <p:spPr>
          <a:xfrm rot="555">
            <a:off x="2569681" y="3771474"/>
            <a:ext cx="3717300" cy="533700"/>
          </a:xfrm>
          <a:prstGeom prst="leftArrow">
            <a:avLst>
              <a:gd name="adj1" fmla="val 50000"/>
              <a:gd name="adj2" fmla="val 50000"/>
            </a:avLst>
          </a:prstGeom>
          <a:solidFill>
            <a:srgbClr val="6D9EEB"/>
          </a:solid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Handshake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pic>
        <p:nvPicPr>
          <p:cNvPr id="2873" name="Google Shape;2873;p161"/>
          <p:cNvPicPr preferRelativeResize="0"/>
          <p:nvPr/>
        </p:nvPicPr>
        <p:blipFill rotWithShape="1">
          <a:blip r:embed="rId3">
            <a:alphaModFix/>
          </a:blip>
          <a:srcRect l="627" t="16938" r="23781" b="19549"/>
          <a:stretch/>
        </p:blipFill>
        <p:spPr>
          <a:xfrm>
            <a:off x="-24600" y="0"/>
            <a:ext cx="9168600" cy="5143499"/>
          </a:xfrm>
          <a:prstGeom prst="rect">
            <a:avLst/>
          </a:prstGeom>
          <a:noFill/>
          <a:ln>
            <a:noFill/>
          </a:ln>
        </p:spPr>
      </p:pic>
      <p:sp>
        <p:nvSpPr>
          <p:cNvPr id="2874" name="Google Shape;2874;p161"/>
          <p:cNvSpPr/>
          <p:nvPr/>
        </p:nvSpPr>
        <p:spPr>
          <a:xfrm>
            <a:off x="-12300" y="0"/>
            <a:ext cx="4193700" cy="5143500"/>
          </a:xfrm>
          <a:prstGeom prst="rect">
            <a:avLst/>
          </a:prstGeom>
          <a:solidFill>
            <a:srgbClr val="6BC7F2">
              <a:alpha val="82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TCP in the Real World</a:t>
            </a:r>
            <a:endParaRPr/>
          </a:p>
        </p:txBody>
      </p:sp>
      <p:sp>
        <p:nvSpPr>
          <p:cNvPr id="2876" name="Google Shape;2876;p161"/>
          <p:cNvSpPr txBox="1">
            <a:spLocks noGrp="1"/>
          </p:cNvSpPr>
          <p:nvPr>
            <p:ph type="subTitle" idx="1"/>
          </p:nvPr>
        </p:nvSpPr>
        <p:spPr>
          <a:xfrm>
            <a:off x="0" y="675975"/>
            <a:ext cx="3957300" cy="4177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example: We want to check our transaction history on an online banking website. </a:t>
            </a:r>
            <a:endParaRPr/>
          </a:p>
          <a:p>
            <a:pPr marL="320040" lvl="0" indent="-180340" algn="l" rtl="0">
              <a:lnSpc>
                <a:spcPct val="115000"/>
              </a:lnSpc>
              <a:spcBef>
                <a:spcPts val="800"/>
              </a:spcBef>
              <a:spcAft>
                <a:spcPts val="0"/>
              </a:spcAft>
              <a:buClr>
                <a:schemeClr val="dk1"/>
              </a:buClr>
              <a:buSzPts val="1400"/>
              <a:buFont typeface="Roboto"/>
              <a:buChar char="●"/>
            </a:pPr>
            <a:r>
              <a:rPr lang="en" sz="1400">
                <a:solidFill>
                  <a:schemeClr val="dk1"/>
                </a:solidFill>
              </a:rPr>
              <a:t>We would use HTTPS, a protocol that runs over TCP. It ensures that all the requested data from our banking transaction history has been transmitted from the bank's web server. </a:t>
            </a:r>
            <a:endParaRPr sz="1400">
              <a:solidFill>
                <a:schemeClr val="dk1"/>
              </a:solidFill>
            </a:endParaRPr>
          </a:p>
          <a:p>
            <a:pPr marL="320040" lvl="0" indent="-180340" algn="l" rtl="0">
              <a:lnSpc>
                <a:spcPct val="115000"/>
              </a:lnSpc>
              <a:spcBef>
                <a:spcPts val="1000"/>
              </a:spcBef>
              <a:spcAft>
                <a:spcPts val="0"/>
              </a:spcAft>
              <a:buClr>
                <a:schemeClr val="dk1"/>
              </a:buClr>
              <a:buSzPts val="1400"/>
              <a:buFont typeface="Roboto"/>
              <a:buChar char="●"/>
            </a:pPr>
            <a:r>
              <a:rPr lang="en" sz="1400">
                <a:solidFill>
                  <a:schemeClr val="dk1"/>
                </a:solidFill>
              </a:rPr>
              <a:t>Banking customers need to trust the integrity of the data they are viewing. It’s critical that banking data is complete and error free.</a:t>
            </a:r>
            <a:endParaRPr sz="1400">
              <a:solidFill>
                <a:schemeClr val="dk1"/>
              </a:solidFill>
            </a:endParaRPr>
          </a:p>
          <a:p>
            <a:pPr marL="0" lvl="0" indent="0" algn="l" rtl="0">
              <a:spcBef>
                <a:spcPts val="800"/>
              </a:spcBef>
              <a:spcAft>
                <a:spcPts val="0"/>
              </a:spcAft>
              <a:buNone/>
            </a:pPr>
            <a:endParaRPr/>
          </a:p>
        </p:txBody>
      </p:sp>
      <p:sp>
        <p:nvSpPr>
          <p:cNvPr id="2877" name="Google Shape;2877;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cxnSp>
        <p:nvCxnSpPr>
          <p:cNvPr id="2878" name="Google Shape;2878;p1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882"/>
        <p:cNvGrpSpPr/>
        <p:nvPr/>
      </p:nvGrpSpPr>
      <p:grpSpPr>
        <a:xfrm>
          <a:off x="0" y="0"/>
          <a:ext cx="0" cy="0"/>
          <a:chOff x="0" y="0"/>
          <a:chExt cx="0" cy="0"/>
        </a:xfrm>
      </p:grpSpPr>
      <p:cxnSp>
        <p:nvCxnSpPr>
          <p:cNvPr id="2883" name="Google Shape;2883;p162"/>
          <p:cNvCxnSpPr/>
          <p:nvPr/>
        </p:nvCxnSpPr>
        <p:spPr>
          <a:xfrm>
            <a:off x="3415588" y="2510175"/>
            <a:ext cx="0" cy="2372400"/>
          </a:xfrm>
          <a:prstGeom prst="straightConnector1">
            <a:avLst/>
          </a:prstGeom>
          <a:noFill/>
          <a:ln w="28575" cap="flat" cmpd="sng">
            <a:solidFill>
              <a:srgbClr val="999999"/>
            </a:solidFill>
            <a:prstDash val="solid"/>
            <a:round/>
            <a:headEnd type="none" w="med" len="med"/>
            <a:tailEnd type="none" w="med" len="med"/>
          </a:ln>
        </p:spPr>
      </p:cxnSp>
      <p:cxnSp>
        <p:nvCxnSpPr>
          <p:cNvPr id="2884" name="Google Shape;2884;p162"/>
          <p:cNvCxnSpPr/>
          <p:nvPr/>
        </p:nvCxnSpPr>
        <p:spPr>
          <a:xfrm>
            <a:off x="1273950" y="2510175"/>
            <a:ext cx="0" cy="2372400"/>
          </a:xfrm>
          <a:prstGeom prst="straightConnector1">
            <a:avLst/>
          </a:prstGeom>
          <a:noFill/>
          <a:ln w="28575" cap="flat" cmpd="sng">
            <a:solidFill>
              <a:srgbClr val="999999"/>
            </a:solidFill>
            <a:prstDash val="solid"/>
            <a:round/>
            <a:headEnd type="none" w="med" len="med"/>
            <a:tailEnd type="none" w="med" len="med"/>
          </a:ln>
        </p:spPr>
      </p:cxnSp>
      <p:cxnSp>
        <p:nvCxnSpPr>
          <p:cNvPr id="2885" name="Google Shape;2885;p162"/>
          <p:cNvCxnSpPr/>
          <p:nvPr/>
        </p:nvCxnSpPr>
        <p:spPr>
          <a:xfrm>
            <a:off x="8293638" y="2510175"/>
            <a:ext cx="0" cy="2372400"/>
          </a:xfrm>
          <a:prstGeom prst="straightConnector1">
            <a:avLst/>
          </a:prstGeom>
          <a:noFill/>
          <a:ln w="28575" cap="flat" cmpd="sng">
            <a:solidFill>
              <a:srgbClr val="999999"/>
            </a:solidFill>
            <a:prstDash val="solid"/>
            <a:round/>
            <a:headEnd type="none" w="med" len="med"/>
            <a:tailEnd type="none" w="med" len="med"/>
          </a:ln>
        </p:spPr>
      </p:cxnSp>
      <p:cxnSp>
        <p:nvCxnSpPr>
          <p:cNvPr id="2886" name="Google Shape;2886;p162"/>
          <p:cNvCxnSpPr/>
          <p:nvPr/>
        </p:nvCxnSpPr>
        <p:spPr>
          <a:xfrm>
            <a:off x="6035825" y="2510175"/>
            <a:ext cx="0" cy="2372400"/>
          </a:xfrm>
          <a:prstGeom prst="straightConnector1">
            <a:avLst/>
          </a:prstGeom>
          <a:noFill/>
          <a:ln w="28575" cap="flat" cmpd="sng">
            <a:solidFill>
              <a:srgbClr val="999999"/>
            </a:solidFill>
            <a:prstDash val="solid"/>
            <a:round/>
            <a:headEnd type="none" w="med" len="med"/>
            <a:tailEnd type="none" w="med" len="med"/>
          </a:ln>
        </p:spPr>
      </p:cxnSp>
      <p:sp>
        <p:nvSpPr>
          <p:cNvPr id="2887" name="Google Shape;2887;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Three-Way Handshake </a:t>
            </a:r>
            <a:endParaRPr/>
          </a:p>
        </p:txBody>
      </p:sp>
      <p:sp>
        <p:nvSpPr>
          <p:cNvPr id="2888" name="Google Shape;2888;p162"/>
          <p:cNvSpPr txBox="1">
            <a:spLocks noGrp="1"/>
          </p:cNvSpPr>
          <p:nvPr>
            <p:ph type="subTitle" idx="1"/>
          </p:nvPr>
        </p:nvSpPr>
        <p:spPr>
          <a:xfrm>
            <a:off x="0" y="675975"/>
            <a:ext cx="8644800" cy="7359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TCP three-way handshake is the process that lets both sides know data has been transmitted </a:t>
            </a:r>
            <a:r>
              <a:rPr lang="en">
                <a:solidFill>
                  <a:schemeClr val="dk1"/>
                </a:solidFill>
              </a:rPr>
              <a:t>completely</a:t>
            </a:r>
            <a:r>
              <a:rPr lang="en"/>
              <a:t>. </a:t>
            </a:r>
            <a:endParaRPr/>
          </a:p>
        </p:txBody>
      </p:sp>
      <p:sp>
        <p:nvSpPr>
          <p:cNvPr id="2889" name="Google Shape;2889;p1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54</a:t>
            </a:fld>
            <a:endParaRPr sz="600"/>
          </a:p>
        </p:txBody>
      </p:sp>
      <p:sp>
        <p:nvSpPr>
          <p:cNvPr id="2890" name="Google Shape;2890;p162"/>
          <p:cNvSpPr/>
          <p:nvPr/>
        </p:nvSpPr>
        <p:spPr>
          <a:xfrm rot="605890">
            <a:off x="1320128" y="2689938"/>
            <a:ext cx="2097696" cy="533574"/>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SYN</a:t>
            </a:r>
            <a:endParaRPr>
              <a:latin typeface="Roboto"/>
              <a:ea typeface="Roboto"/>
              <a:cs typeface="Roboto"/>
              <a:sym typeface="Roboto"/>
            </a:endParaRPr>
          </a:p>
        </p:txBody>
      </p:sp>
      <p:sp>
        <p:nvSpPr>
          <p:cNvPr id="2891" name="Google Shape;2891;p162"/>
          <p:cNvSpPr/>
          <p:nvPr/>
        </p:nvSpPr>
        <p:spPr>
          <a:xfrm rot="640680">
            <a:off x="1331225" y="4047995"/>
            <a:ext cx="2027101" cy="53360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ACK</a:t>
            </a:r>
            <a:endParaRPr>
              <a:latin typeface="Roboto"/>
              <a:ea typeface="Roboto"/>
              <a:cs typeface="Roboto"/>
              <a:sym typeface="Roboto"/>
            </a:endParaRPr>
          </a:p>
        </p:txBody>
      </p:sp>
      <p:sp>
        <p:nvSpPr>
          <p:cNvPr id="2892" name="Google Shape;2892;p162"/>
          <p:cNvSpPr/>
          <p:nvPr/>
        </p:nvSpPr>
        <p:spPr>
          <a:xfrm rot="260266">
            <a:off x="6152319" y="2616984"/>
            <a:ext cx="2141835" cy="533739"/>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FIN</a:t>
            </a:r>
            <a:endParaRPr>
              <a:latin typeface="Roboto"/>
              <a:ea typeface="Roboto"/>
              <a:cs typeface="Roboto"/>
              <a:sym typeface="Roboto"/>
            </a:endParaRPr>
          </a:p>
        </p:txBody>
      </p:sp>
      <p:sp>
        <p:nvSpPr>
          <p:cNvPr id="2893" name="Google Shape;2893;p162"/>
          <p:cNvSpPr/>
          <p:nvPr/>
        </p:nvSpPr>
        <p:spPr>
          <a:xfrm rot="543168">
            <a:off x="6102671" y="4309804"/>
            <a:ext cx="2173575" cy="533751"/>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ACK</a:t>
            </a:r>
            <a:endParaRPr>
              <a:latin typeface="Roboto"/>
              <a:ea typeface="Roboto"/>
              <a:cs typeface="Roboto"/>
              <a:sym typeface="Roboto"/>
            </a:endParaRPr>
          </a:p>
        </p:txBody>
      </p:sp>
      <p:sp>
        <p:nvSpPr>
          <p:cNvPr id="2894" name="Google Shape;2894;p162"/>
          <p:cNvSpPr/>
          <p:nvPr/>
        </p:nvSpPr>
        <p:spPr>
          <a:xfrm rot="-558349">
            <a:off x="1328043" y="3373781"/>
            <a:ext cx="2022214" cy="533838"/>
          </a:xfrm>
          <a:prstGeom prst="lef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SYN-ACK</a:t>
            </a:r>
            <a:endParaRPr/>
          </a:p>
        </p:txBody>
      </p:sp>
      <p:sp>
        <p:nvSpPr>
          <p:cNvPr id="2895" name="Google Shape;2895;p162"/>
          <p:cNvSpPr/>
          <p:nvPr/>
        </p:nvSpPr>
        <p:spPr>
          <a:xfrm rot="-464175">
            <a:off x="6100465" y="3184037"/>
            <a:ext cx="2141693" cy="533778"/>
          </a:xfrm>
          <a:prstGeom prst="lef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ACK</a:t>
            </a:r>
            <a:endParaRPr/>
          </a:p>
        </p:txBody>
      </p:sp>
      <p:sp>
        <p:nvSpPr>
          <p:cNvPr id="2896" name="Google Shape;2896;p162"/>
          <p:cNvSpPr/>
          <p:nvPr/>
        </p:nvSpPr>
        <p:spPr>
          <a:xfrm rot="-438568">
            <a:off x="6061222" y="3668107"/>
            <a:ext cx="2126884" cy="533861"/>
          </a:xfrm>
          <a:prstGeom prst="lef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FIN</a:t>
            </a:r>
            <a:endParaRPr/>
          </a:p>
        </p:txBody>
      </p:sp>
      <p:sp>
        <p:nvSpPr>
          <p:cNvPr id="2897" name="Google Shape;2897;p162"/>
          <p:cNvSpPr/>
          <p:nvPr/>
        </p:nvSpPr>
        <p:spPr>
          <a:xfrm rot="648136">
            <a:off x="1463694" y="4445426"/>
            <a:ext cx="1208515" cy="326782"/>
          </a:xfrm>
          <a:prstGeom prst="rect">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Data</a:t>
            </a:r>
            <a:endParaRPr/>
          </a:p>
        </p:txBody>
      </p:sp>
      <p:pic>
        <p:nvPicPr>
          <p:cNvPr id="2898" name="Google Shape;2898;p162"/>
          <p:cNvPicPr preferRelativeResize="0"/>
          <p:nvPr/>
        </p:nvPicPr>
        <p:blipFill rotWithShape="1">
          <a:blip r:embed="rId3">
            <a:alphaModFix/>
          </a:blip>
          <a:srcRect t="23758" r="51763" b="8765"/>
          <a:stretch/>
        </p:blipFill>
        <p:spPr>
          <a:xfrm>
            <a:off x="5436325" y="1732883"/>
            <a:ext cx="1244037" cy="932741"/>
          </a:xfrm>
          <a:prstGeom prst="rect">
            <a:avLst/>
          </a:prstGeom>
          <a:noFill/>
          <a:ln>
            <a:noFill/>
          </a:ln>
        </p:spPr>
      </p:pic>
      <p:pic>
        <p:nvPicPr>
          <p:cNvPr id="2899" name="Google Shape;2899;p162"/>
          <p:cNvPicPr preferRelativeResize="0"/>
          <p:nvPr/>
        </p:nvPicPr>
        <p:blipFill>
          <a:blip r:embed="rId4">
            <a:alphaModFix/>
          </a:blip>
          <a:stretch>
            <a:fillRect/>
          </a:stretch>
        </p:blipFill>
        <p:spPr>
          <a:xfrm>
            <a:off x="7961934" y="1546449"/>
            <a:ext cx="663415" cy="1105701"/>
          </a:xfrm>
          <a:prstGeom prst="rect">
            <a:avLst/>
          </a:prstGeom>
          <a:noFill/>
          <a:ln>
            <a:noFill/>
          </a:ln>
        </p:spPr>
      </p:pic>
      <p:pic>
        <p:nvPicPr>
          <p:cNvPr id="2900" name="Google Shape;2900;p162"/>
          <p:cNvPicPr preferRelativeResize="0"/>
          <p:nvPr/>
        </p:nvPicPr>
        <p:blipFill rotWithShape="1">
          <a:blip r:embed="rId3">
            <a:alphaModFix/>
          </a:blip>
          <a:srcRect t="23758" r="51763" b="8765"/>
          <a:stretch/>
        </p:blipFill>
        <p:spPr>
          <a:xfrm>
            <a:off x="666125" y="1732883"/>
            <a:ext cx="1244038" cy="932741"/>
          </a:xfrm>
          <a:prstGeom prst="rect">
            <a:avLst/>
          </a:prstGeom>
          <a:noFill/>
          <a:ln>
            <a:noFill/>
          </a:ln>
        </p:spPr>
      </p:pic>
      <p:pic>
        <p:nvPicPr>
          <p:cNvPr id="2901" name="Google Shape;2901;p162"/>
          <p:cNvPicPr preferRelativeResize="0"/>
          <p:nvPr/>
        </p:nvPicPr>
        <p:blipFill>
          <a:blip r:embed="rId4">
            <a:alphaModFix/>
          </a:blip>
          <a:stretch>
            <a:fillRect/>
          </a:stretch>
        </p:blipFill>
        <p:spPr>
          <a:xfrm>
            <a:off x="3083884" y="1546449"/>
            <a:ext cx="663415" cy="1105701"/>
          </a:xfrm>
          <a:prstGeom prst="rect">
            <a:avLst/>
          </a:prstGeom>
          <a:noFill/>
          <a:ln>
            <a:noFill/>
          </a:ln>
        </p:spPr>
      </p:pic>
      <p:sp>
        <p:nvSpPr>
          <p:cNvPr id="2902" name="Google Shape;2902;p162"/>
          <p:cNvSpPr txBox="1">
            <a:spLocks noGrp="1"/>
          </p:cNvSpPr>
          <p:nvPr>
            <p:ph type="subTitle" idx="1"/>
          </p:nvPr>
        </p:nvSpPr>
        <p:spPr>
          <a:xfrm>
            <a:off x="0" y="1335675"/>
            <a:ext cx="3759900" cy="735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400">
                <a:latin typeface="Roboto"/>
                <a:ea typeface="Roboto"/>
                <a:cs typeface="Roboto"/>
                <a:sym typeface="Roboto"/>
              </a:rPr>
              <a:t>Setup</a:t>
            </a:r>
            <a:r>
              <a:rPr lang="en" sz="1400"/>
              <a:t>: SYN, SYN-ACK, ACK</a:t>
            </a:r>
            <a:endParaRPr sz="1400"/>
          </a:p>
        </p:txBody>
      </p:sp>
      <p:sp>
        <p:nvSpPr>
          <p:cNvPr id="2903" name="Google Shape;2903;p162"/>
          <p:cNvSpPr txBox="1">
            <a:spLocks noGrp="1"/>
          </p:cNvSpPr>
          <p:nvPr>
            <p:ph type="subTitle" idx="1"/>
          </p:nvPr>
        </p:nvSpPr>
        <p:spPr>
          <a:xfrm>
            <a:off x="4921025" y="1335675"/>
            <a:ext cx="3759900" cy="735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400">
                <a:latin typeface="Roboto"/>
                <a:ea typeface="Roboto"/>
                <a:cs typeface="Roboto"/>
                <a:sym typeface="Roboto"/>
              </a:rPr>
              <a:t>Termination</a:t>
            </a:r>
            <a:r>
              <a:rPr lang="en" sz="1400"/>
              <a:t>: FIN, ACK, FIN, ACK</a:t>
            </a:r>
            <a:endParaRPr sz="1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07"/>
        <p:cNvGrpSpPr/>
        <p:nvPr/>
      </p:nvGrpSpPr>
      <p:grpSpPr>
        <a:xfrm>
          <a:off x="0" y="0"/>
          <a:ext cx="0" cy="0"/>
          <a:chOff x="0" y="0"/>
          <a:chExt cx="0" cy="0"/>
        </a:xfrm>
      </p:grpSpPr>
      <p:sp>
        <p:nvSpPr>
          <p:cNvPr id="2908" name="Google Shape;2908;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Three-Way Handshake: Step by Step </a:t>
            </a:r>
            <a:endParaRPr/>
          </a:p>
        </p:txBody>
      </p:sp>
      <p:sp>
        <p:nvSpPr>
          <p:cNvPr id="2909" name="Google Shape;2909;p1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55</a:t>
            </a:fld>
            <a:endParaRPr sz="600"/>
          </a:p>
        </p:txBody>
      </p:sp>
      <p:sp>
        <p:nvSpPr>
          <p:cNvPr id="2910" name="Google Shape;2910;p163"/>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1" name="Google Shape;2911;p163"/>
          <p:cNvGrpSpPr/>
          <p:nvPr/>
        </p:nvGrpSpPr>
        <p:grpSpPr>
          <a:xfrm>
            <a:off x="457200" y="845413"/>
            <a:ext cx="776889" cy="621300"/>
            <a:chOff x="457200" y="1378813"/>
            <a:chExt cx="776889" cy="621300"/>
          </a:xfrm>
        </p:grpSpPr>
        <p:sp>
          <p:nvSpPr>
            <p:cNvPr id="2912" name="Google Shape;2912;p16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2913" name="Google Shape;2913;p16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163"/>
          <p:cNvGrpSpPr/>
          <p:nvPr/>
        </p:nvGrpSpPr>
        <p:grpSpPr>
          <a:xfrm>
            <a:off x="457200" y="1695325"/>
            <a:ext cx="776889" cy="621300"/>
            <a:chOff x="457200" y="1378813"/>
            <a:chExt cx="776889" cy="621300"/>
          </a:xfrm>
        </p:grpSpPr>
        <p:sp>
          <p:nvSpPr>
            <p:cNvPr id="2915" name="Google Shape;2915;p16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2916" name="Google Shape;2916;p16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163"/>
          <p:cNvGrpSpPr/>
          <p:nvPr/>
        </p:nvGrpSpPr>
        <p:grpSpPr>
          <a:xfrm>
            <a:off x="457200" y="2540450"/>
            <a:ext cx="776889" cy="621300"/>
            <a:chOff x="457200" y="1378813"/>
            <a:chExt cx="776889" cy="621300"/>
          </a:xfrm>
        </p:grpSpPr>
        <p:sp>
          <p:nvSpPr>
            <p:cNvPr id="2918" name="Google Shape;2918;p16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2919" name="Google Shape;2919;p16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163"/>
          <p:cNvGrpSpPr/>
          <p:nvPr/>
        </p:nvGrpSpPr>
        <p:grpSpPr>
          <a:xfrm>
            <a:off x="457200" y="3390350"/>
            <a:ext cx="776889" cy="621300"/>
            <a:chOff x="457200" y="1378813"/>
            <a:chExt cx="776889" cy="621300"/>
          </a:xfrm>
        </p:grpSpPr>
        <p:sp>
          <p:nvSpPr>
            <p:cNvPr id="2921" name="Google Shape;2921;p16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2922" name="Google Shape;2922;p16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3" name="Google Shape;2923;p163"/>
          <p:cNvSpPr txBox="1">
            <a:spLocks noGrp="1"/>
          </p:cNvSpPr>
          <p:nvPr>
            <p:ph type="subTitle" idx="1"/>
          </p:nvPr>
        </p:nvSpPr>
        <p:spPr>
          <a:xfrm>
            <a:off x="-12300" y="937800"/>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1000"/>
              </a:spcAft>
              <a:buNone/>
            </a:pPr>
            <a:r>
              <a:rPr lang="en" b="1">
                <a:solidFill>
                  <a:schemeClr val="dk1"/>
                </a:solidFill>
                <a:latin typeface="Roboto"/>
                <a:ea typeface="Roboto"/>
                <a:cs typeface="Roboto"/>
                <a:sym typeface="Roboto"/>
              </a:rPr>
              <a:t>SYN (</a:t>
            </a:r>
            <a:r>
              <a:rPr lang="en" b="1" i="1">
                <a:solidFill>
                  <a:schemeClr val="dk1"/>
                </a:solidFill>
                <a:latin typeface="Roboto"/>
                <a:ea typeface="Roboto"/>
                <a:cs typeface="Roboto"/>
                <a:sym typeface="Roboto"/>
              </a:rPr>
              <a:t>synchronize</a:t>
            </a:r>
            <a:r>
              <a:rPr lang="en" b="1">
                <a:solidFill>
                  <a:schemeClr val="dk1"/>
                </a:solidFill>
                <a:latin typeface="Roboto"/>
                <a:ea typeface="Roboto"/>
                <a:cs typeface="Roboto"/>
                <a:sym typeface="Roboto"/>
              </a:rPr>
              <a:t>): From client to server.</a:t>
            </a:r>
            <a:r>
              <a:rPr lang="en">
                <a:solidFill>
                  <a:schemeClr val="dk1"/>
                </a:solidFill>
                <a:latin typeface="Roboto"/>
                <a:ea typeface="Roboto"/>
                <a:cs typeface="Roboto"/>
                <a:sym typeface="Roboto"/>
              </a:rPr>
              <a:t> Client sends a SYN data packet to the server to determine if it is ready to open a connection.</a:t>
            </a:r>
            <a:endParaRPr>
              <a:solidFill>
                <a:schemeClr val="dk1"/>
              </a:solidFill>
              <a:latin typeface="Roboto"/>
              <a:ea typeface="Roboto"/>
              <a:cs typeface="Roboto"/>
              <a:sym typeface="Roboto"/>
            </a:endParaRPr>
          </a:p>
        </p:txBody>
      </p:sp>
      <p:sp>
        <p:nvSpPr>
          <p:cNvPr id="2924" name="Google Shape;2924;p163"/>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63"/>
          <p:cNvSpPr/>
          <p:nvPr/>
        </p:nvSpPr>
        <p:spPr>
          <a:xfrm>
            <a:off x="1352550" y="2540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6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63"/>
          <p:cNvSpPr txBox="1">
            <a:spLocks noGrp="1"/>
          </p:cNvSpPr>
          <p:nvPr>
            <p:ph type="subTitle" idx="2"/>
          </p:nvPr>
        </p:nvSpPr>
        <p:spPr>
          <a:xfrm>
            <a:off x="-12300" y="1773350"/>
            <a:ext cx="86079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1000"/>
              </a:spcAft>
              <a:buNone/>
            </a:pPr>
            <a:r>
              <a:rPr lang="en" sz="1400" b="1" dirty="0">
                <a:solidFill>
                  <a:schemeClr val="dk1"/>
                </a:solidFill>
                <a:latin typeface="Roboto"/>
                <a:ea typeface="Roboto"/>
                <a:cs typeface="Roboto"/>
                <a:sym typeface="Roboto"/>
              </a:rPr>
              <a:t>SYN/ACK (</a:t>
            </a:r>
            <a:r>
              <a:rPr lang="en" sz="1400" b="1" i="1" dirty="0">
                <a:solidFill>
                  <a:schemeClr val="dk1"/>
                </a:solidFill>
                <a:latin typeface="Roboto"/>
                <a:ea typeface="Roboto"/>
                <a:cs typeface="Roboto"/>
                <a:sym typeface="Roboto"/>
              </a:rPr>
              <a:t>synchronize/acknowledge</a:t>
            </a:r>
            <a:r>
              <a:rPr lang="en" sz="1400" b="1" dirty="0">
                <a:solidFill>
                  <a:schemeClr val="dk1"/>
                </a:solidFill>
                <a:latin typeface="Roboto"/>
                <a:ea typeface="Roboto"/>
                <a:cs typeface="Roboto"/>
                <a:sym typeface="Roboto"/>
              </a:rPr>
              <a:t>): From server to client.</a:t>
            </a:r>
            <a:r>
              <a:rPr lang="en" sz="1400" dirty="0">
                <a:solidFill>
                  <a:schemeClr val="dk1"/>
                </a:solidFill>
                <a:latin typeface="Roboto"/>
                <a:ea typeface="Roboto"/>
                <a:cs typeface="Roboto"/>
                <a:sym typeface="Roboto"/>
              </a:rPr>
              <a:t> The server acknowledges or confirms receipt of the SYN packet.</a:t>
            </a:r>
            <a:endParaRPr sz="1400" dirty="0">
              <a:solidFill>
                <a:schemeClr val="dk1"/>
              </a:solidFill>
              <a:latin typeface="Roboto"/>
              <a:ea typeface="Roboto"/>
              <a:cs typeface="Roboto"/>
              <a:sym typeface="Roboto"/>
            </a:endParaRPr>
          </a:p>
        </p:txBody>
      </p:sp>
      <p:sp>
        <p:nvSpPr>
          <p:cNvPr id="2928" name="Google Shape;2928;p163"/>
          <p:cNvSpPr txBox="1">
            <a:spLocks noGrp="1"/>
          </p:cNvSpPr>
          <p:nvPr>
            <p:ph type="subTitle" idx="3"/>
          </p:nvPr>
        </p:nvSpPr>
        <p:spPr>
          <a:xfrm>
            <a:off x="0" y="2616075"/>
            <a:ext cx="86079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1000"/>
              </a:spcAft>
              <a:buNone/>
            </a:pPr>
            <a:r>
              <a:rPr lang="en" b="1">
                <a:solidFill>
                  <a:schemeClr val="dk1"/>
                </a:solidFill>
                <a:latin typeface="Roboto"/>
                <a:ea typeface="Roboto"/>
                <a:cs typeface="Roboto"/>
                <a:sym typeface="Roboto"/>
              </a:rPr>
              <a:t>ACK (</a:t>
            </a:r>
            <a:r>
              <a:rPr lang="en" b="1" i="1">
                <a:solidFill>
                  <a:schemeClr val="dk1"/>
                </a:solidFill>
                <a:latin typeface="Roboto"/>
                <a:ea typeface="Roboto"/>
                <a:cs typeface="Roboto"/>
                <a:sym typeface="Roboto"/>
              </a:rPr>
              <a:t>acknowledge</a:t>
            </a:r>
            <a:r>
              <a:rPr lang="en" b="1">
                <a:solidFill>
                  <a:schemeClr val="dk1"/>
                </a:solidFill>
                <a:latin typeface="Roboto"/>
                <a:ea typeface="Roboto"/>
                <a:cs typeface="Roboto"/>
                <a:sym typeface="Roboto"/>
              </a:rPr>
              <a:t>): From client to server. </a:t>
            </a:r>
            <a:r>
              <a:rPr lang="en">
                <a:solidFill>
                  <a:schemeClr val="dk1"/>
                </a:solidFill>
                <a:latin typeface="Roboto"/>
                <a:ea typeface="Roboto"/>
                <a:cs typeface="Roboto"/>
                <a:sym typeface="Roboto"/>
              </a:rPr>
              <a:t>Client confirms receipt of the SYN/ACK packet.</a:t>
            </a:r>
            <a:endParaRPr>
              <a:solidFill>
                <a:schemeClr val="dk1"/>
              </a:solidFill>
              <a:latin typeface="Roboto"/>
              <a:ea typeface="Roboto"/>
              <a:cs typeface="Roboto"/>
              <a:sym typeface="Roboto"/>
            </a:endParaRPr>
          </a:p>
        </p:txBody>
      </p:sp>
      <p:sp>
        <p:nvSpPr>
          <p:cNvPr id="2929" name="Google Shape;2929;p163"/>
          <p:cNvSpPr txBox="1">
            <a:spLocks noGrp="1"/>
          </p:cNvSpPr>
          <p:nvPr>
            <p:ph type="subTitle" idx="4"/>
          </p:nvPr>
        </p:nvSpPr>
        <p:spPr>
          <a:xfrm>
            <a:off x="-12300" y="3458775"/>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1000"/>
              </a:spcAft>
              <a:buNone/>
            </a:pPr>
            <a:r>
              <a:rPr lang="en" dirty="0">
                <a:solidFill>
                  <a:schemeClr val="dk1"/>
                </a:solidFill>
                <a:latin typeface="Roboto"/>
                <a:ea typeface="Roboto"/>
                <a:cs typeface="Roboto"/>
                <a:sym typeface="Roboto"/>
              </a:rPr>
              <a:t>Once the handshake is successfully completed, the data transmission can begin.</a:t>
            </a:r>
            <a:endParaRPr dirty="0">
              <a:solidFill>
                <a:schemeClr val="dk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33"/>
        <p:cNvGrpSpPr/>
        <p:nvPr/>
      </p:nvGrpSpPr>
      <p:grpSpPr>
        <a:xfrm>
          <a:off x="0" y="0"/>
          <a:ext cx="0" cy="0"/>
          <a:chOff x="0" y="0"/>
          <a:chExt cx="0" cy="0"/>
        </a:xfrm>
      </p:grpSpPr>
      <p:sp>
        <p:nvSpPr>
          <p:cNvPr id="2934" name="Google Shape;2934;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Four-Way-Termination: Step by Step</a:t>
            </a:r>
            <a:endParaRPr/>
          </a:p>
        </p:txBody>
      </p:sp>
      <p:sp>
        <p:nvSpPr>
          <p:cNvPr id="2935" name="Google Shape;2935;p1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56</a:t>
            </a:fld>
            <a:endParaRPr sz="600"/>
          </a:p>
        </p:txBody>
      </p:sp>
      <p:sp>
        <p:nvSpPr>
          <p:cNvPr id="2936" name="Google Shape;2936;p164"/>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7" name="Google Shape;2937;p164"/>
          <p:cNvGrpSpPr/>
          <p:nvPr/>
        </p:nvGrpSpPr>
        <p:grpSpPr>
          <a:xfrm>
            <a:off x="457200" y="845413"/>
            <a:ext cx="776889" cy="621300"/>
            <a:chOff x="457200" y="1378813"/>
            <a:chExt cx="776889" cy="621300"/>
          </a:xfrm>
        </p:grpSpPr>
        <p:sp>
          <p:nvSpPr>
            <p:cNvPr id="2938" name="Google Shape;2938;p16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2939" name="Google Shape;2939;p16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164"/>
          <p:cNvGrpSpPr/>
          <p:nvPr/>
        </p:nvGrpSpPr>
        <p:grpSpPr>
          <a:xfrm>
            <a:off x="457200" y="1695325"/>
            <a:ext cx="776889" cy="621300"/>
            <a:chOff x="457200" y="1378813"/>
            <a:chExt cx="776889" cy="621300"/>
          </a:xfrm>
        </p:grpSpPr>
        <p:sp>
          <p:nvSpPr>
            <p:cNvPr id="2941" name="Google Shape;2941;p16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2942" name="Google Shape;2942;p16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164"/>
          <p:cNvGrpSpPr/>
          <p:nvPr/>
        </p:nvGrpSpPr>
        <p:grpSpPr>
          <a:xfrm>
            <a:off x="457200" y="2540450"/>
            <a:ext cx="776889" cy="621300"/>
            <a:chOff x="457200" y="1378813"/>
            <a:chExt cx="776889" cy="621300"/>
          </a:xfrm>
        </p:grpSpPr>
        <p:sp>
          <p:nvSpPr>
            <p:cNvPr id="2944" name="Google Shape;2944;p16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2945" name="Google Shape;2945;p16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164"/>
          <p:cNvGrpSpPr/>
          <p:nvPr/>
        </p:nvGrpSpPr>
        <p:grpSpPr>
          <a:xfrm>
            <a:off x="457200" y="3390350"/>
            <a:ext cx="776889" cy="621300"/>
            <a:chOff x="457200" y="1378813"/>
            <a:chExt cx="776889" cy="621300"/>
          </a:xfrm>
        </p:grpSpPr>
        <p:sp>
          <p:nvSpPr>
            <p:cNvPr id="2947" name="Google Shape;2947;p16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2948" name="Google Shape;2948;p16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9" name="Google Shape;2949;p164"/>
          <p:cNvSpPr txBox="1">
            <a:spLocks noGrp="1"/>
          </p:cNvSpPr>
          <p:nvPr>
            <p:ph type="subTitle" idx="1"/>
          </p:nvPr>
        </p:nvSpPr>
        <p:spPr>
          <a:xfrm>
            <a:off x="-12300" y="937800"/>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b="1">
                <a:solidFill>
                  <a:schemeClr val="dk1"/>
                </a:solidFill>
                <a:latin typeface="Roboto"/>
                <a:ea typeface="Roboto"/>
                <a:cs typeface="Roboto"/>
                <a:sym typeface="Roboto"/>
              </a:rPr>
              <a:t>FIN (</a:t>
            </a:r>
            <a:r>
              <a:rPr lang="en" b="1" i="1">
                <a:solidFill>
                  <a:schemeClr val="dk1"/>
                </a:solidFill>
                <a:latin typeface="Roboto"/>
                <a:ea typeface="Roboto"/>
                <a:cs typeface="Roboto"/>
                <a:sym typeface="Roboto"/>
              </a:rPr>
              <a:t>finish</a:t>
            </a:r>
            <a:r>
              <a:rPr lang="en" b="1">
                <a:solidFill>
                  <a:schemeClr val="dk1"/>
                </a:solidFill>
                <a:latin typeface="Roboto"/>
                <a:ea typeface="Roboto"/>
                <a:cs typeface="Roboto"/>
                <a:sym typeface="Roboto"/>
              </a:rPr>
              <a:t>): From client to server.</a:t>
            </a:r>
            <a:r>
              <a:rPr lang="en">
                <a:solidFill>
                  <a:schemeClr val="dk1"/>
                </a:solidFill>
                <a:latin typeface="Roboto"/>
                <a:ea typeface="Roboto"/>
                <a:cs typeface="Roboto"/>
                <a:sym typeface="Roboto"/>
              </a:rPr>
              <a:t> The client sends a FIN data packet to the server to close the connection.</a:t>
            </a:r>
            <a:endParaRPr>
              <a:solidFill>
                <a:schemeClr val="dk1"/>
              </a:solidFill>
              <a:latin typeface="Roboto"/>
              <a:ea typeface="Roboto"/>
              <a:cs typeface="Roboto"/>
              <a:sym typeface="Roboto"/>
            </a:endParaRPr>
          </a:p>
        </p:txBody>
      </p:sp>
      <p:sp>
        <p:nvSpPr>
          <p:cNvPr id="2950" name="Google Shape;2950;p164"/>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64"/>
          <p:cNvSpPr/>
          <p:nvPr/>
        </p:nvSpPr>
        <p:spPr>
          <a:xfrm>
            <a:off x="1352550" y="2540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6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64"/>
          <p:cNvSpPr txBox="1">
            <a:spLocks noGrp="1"/>
          </p:cNvSpPr>
          <p:nvPr>
            <p:ph type="subTitle" idx="2"/>
          </p:nvPr>
        </p:nvSpPr>
        <p:spPr>
          <a:xfrm>
            <a:off x="-12300" y="1773350"/>
            <a:ext cx="88821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b="1" dirty="0">
                <a:solidFill>
                  <a:schemeClr val="dk1"/>
                </a:solidFill>
                <a:latin typeface="Roboto"/>
                <a:ea typeface="Roboto"/>
                <a:cs typeface="Roboto"/>
                <a:sym typeface="Roboto"/>
              </a:rPr>
              <a:t>ACK: From server to client. </a:t>
            </a:r>
            <a:r>
              <a:rPr lang="en" sz="1400" dirty="0">
                <a:solidFill>
                  <a:schemeClr val="dk1"/>
                </a:solidFill>
                <a:latin typeface="Roboto"/>
                <a:ea typeface="Roboto"/>
                <a:cs typeface="Roboto"/>
                <a:sym typeface="Roboto"/>
              </a:rPr>
              <a:t>The server acknowledges receipt of the FIN packet.</a:t>
            </a:r>
            <a:endParaRPr sz="1400" dirty="0"/>
          </a:p>
        </p:txBody>
      </p:sp>
      <p:sp>
        <p:nvSpPr>
          <p:cNvPr id="2954" name="Google Shape;2954;p164"/>
          <p:cNvSpPr txBox="1">
            <a:spLocks noGrp="1"/>
          </p:cNvSpPr>
          <p:nvPr>
            <p:ph type="subTitle" idx="3"/>
          </p:nvPr>
        </p:nvSpPr>
        <p:spPr>
          <a:xfrm>
            <a:off x="0" y="2616075"/>
            <a:ext cx="86079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b="1">
                <a:solidFill>
                  <a:schemeClr val="dk1"/>
                </a:solidFill>
                <a:latin typeface="Roboto"/>
                <a:ea typeface="Roboto"/>
                <a:cs typeface="Roboto"/>
                <a:sym typeface="Roboto"/>
              </a:rPr>
              <a:t>FIN: From server to client. </a:t>
            </a:r>
            <a:r>
              <a:rPr lang="en">
                <a:solidFill>
                  <a:schemeClr val="dk1"/>
                </a:solidFill>
                <a:latin typeface="Roboto"/>
                <a:ea typeface="Roboto"/>
                <a:cs typeface="Roboto"/>
                <a:sym typeface="Roboto"/>
              </a:rPr>
              <a:t>After the server terminates the connection, it sends a FIN packet.</a:t>
            </a:r>
            <a:endParaRPr/>
          </a:p>
        </p:txBody>
      </p:sp>
      <p:sp>
        <p:nvSpPr>
          <p:cNvPr id="2955" name="Google Shape;2955;p164"/>
          <p:cNvSpPr txBox="1">
            <a:spLocks noGrp="1"/>
          </p:cNvSpPr>
          <p:nvPr>
            <p:ph type="subTitle" idx="4"/>
          </p:nvPr>
        </p:nvSpPr>
        <p:spPr>
          <a:xfrm>
            <a:off x="-12300" y="3458775"/>
            <a:ext cx="85155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b="1">
                <a:solidFill>
                  <a:schemeClr val="dk1"/>
                </a:solidFill>
                <a:latin typeface="Roboto"/>
                <a:ea typeface="Roboto"/>
                <a:cs typeface="Roboto"/>
                <a:sym typeface="Roboto"/>
              </a:rPr>
              <a:t>ACK: From client to server. </a:t>
            </a:r>
            <a:r>
              <a:rPr lang="en">
                <a:solidFill>
                  <a:schemeClr val="dk1"/>
                </a:solidFill>
                <a:latin typeface="Roboto"/>
                <a:ea typeface="Roboto"/>
                <a:cs typeface="Roboto"/>
                <a:sym typeface="Roboto"/>
              </a:rPr>
              <a:t>The client acknowledges it has received the server's FIN packet. The TCP termination process is complete.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59"/>
        <p:cNvGrpSpPr/>
        <p:nvPr/>
      </p:nvGrpSpPr>
      <p:grpSpPr>
        <a:xfrm>
          <a:off x="0" y="0"/>
          <a:ext cx="0" cy="0"/>
          <a:chOff x="0" y="0"/>
          <a:chExt cx="0" cy="0"/>
        </a:xfrm>
      </p:grpSpPr>
      <p:pic>
        <p:nvPicPr>
          <p:cNvPr id="2960" name="Google Shape;2960;p165"/>
          <p:cNvPicPr preferRelativeResize="0"/>
          <p:nvPr/>
        </p:nvPicPr>
        <p:blipFill rotWithShape="1">
          <a:blip r:embed="rId3">
            <a:alphaModFix/>
          </a:blip>
          <a:srcRect l="3073" t="7425" r="4342" b="14663"/>
          <a:stretch/>
        </p:blipFill>
        <p:spPr>
          <a:xfrm>
            <a:off x="-24600" y="0"/>
            <a:ext cx="9168600" cy="5143501"/>
          </a:xfrm>
          <a:prstGeom prst="rect">
            <a:avLst/>
          </a:prstGeom>
          <a:noFill/>
          <a:ln>
            <a:noFill/>
          </a:ln>
        </p:spPr>
      </p:pic>
      <p:sp>
        <p:nvSpPr>
          <p:cNvPr id="2961" name="Google Shape;2961;p165"/>
          <p:cNvSpPr/>
          <p:nvPr/>
        </p:nvSpPr>
        <p:spPr>
          <a:xfrm>
            <a:off x="-24600" y="0"/>
            <a:ext cx="4206000" cy="5143500"/>
          </a:xfrm>
          <a:prstGeom prst="rect">
            <a:avLst/>
          </a:prstGeom>
          <a:solidFill>
            <a:srgbClr val="D9A656">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TCP Downsides</a:t>
            </a:r>
            <a:endParaRPr/>
          </a:p>
        </p:txBody>
      </p:sp>
      <p:sp>
        <p:nvSpPr>
          <p:cNvPr id="2963" name="Google Shape;2963;p165"/>
          <p:cNvSpPr txBox="1">
            <a:spLocks noGrp="1"/>
          </p:cNvSpPr>
          <p:nvPr>
            <p:ph type="subTitle" idx="1"/>
          </p:nvPr>
        </p:nvSpPr>
        <p:spPr>
          <a:xfrm>
            <a:off x="0" y="675975"/>
            <a:ext cx="4073700" cy="4281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TCP also has disadvantages.</a:t>
            </a:r>
            <a:endParaRPr/>
          </a:p>
          <a:p>
            <a:pPr marL="0" lvl="0" indent="0" algn="l" rtl="0">
              <a:lnSpc>
                <a:spcPct val="115000"/>
              </a:lnSpc>
              <a:spcBef>
                <a:spcPts val="1000"/>
              </a:spcBef>
              <a:spcAft>
                <a:spcPts val="0"/>
              </a:spcAft>
              <a:buNone/>
            </a:pPr>
            <a:r>
              <a:rPr lang="en"/>
              <a:t>Retransmissions (when the server resends packets because the client does not acknowledge receipt) and the ordering of packets can cause delays during data transmissions. </a:t>
            </a:r>
            <a:endParaRPr/>
          </a:p>
          <a:p>
            <a:pPr marL="457200" lvl="0" indent="-330200" algn="l" rtl="0">
              <a:lnSpc>
                <a:spcPct val="115000"/>
              </a:lnSpc>
              <a:spcBef>
                <a:spcPts val="800"/>
              </a:spcBef>
              <a:spcAft>
                <a:spcPts val="0"/>
              </a:spcAft>
              <a:buSzPts val="1600"/>
              <a:buChar char="●"/>
            </a:pPr>
            <a:r>
              <a:rPr lang="en" sz="1600">
                <a:solidFill>
                  <a:schemeClr val="dk1"/>
                </a:solidFill>
              </a:rPr>
              <a:t>In cases when every single packet of data does not need to be transmitted, TCP is not used. For example, streaming live video. </a:t>
            </a:r>
            <a:endParaRPr sz="1600"/>
          </a:p>
        </p:txBody>
      </p:sp>
      <p:sp>
        <p:nvSpPr>
          <p:cNvPr id="2964" name="Google Shape;2964;p1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57</a:t>
            </a:fld>
            <a:endParaRPr sz="600">
              <a:solidFill>
                <a:srgbClr val="FFFFFF"/>
              </a:solidFill>
            </a:endParaRPr>
          </a:p>
        </p:txBody>
      </p:sp>
      <p:cxnSp>
        <p:nvCxnSpPr>
          <p:cNvPr id="2965" name="Google Shape;2965;p1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969"/>
        <p:cNvGrpSpPr/>
        <p:nvPr/>
      </p:nvGrpSpPr>
      <p:grpSpPr>
        <a:xfrm>
          <a:off x="0" y="0"/>
          <a:ext cx="0" cy="0"/>
          <a:chOff x="0" y="0"/>
          <a:chExt cx="0" cy="0"/>
        </a:xfrm>
      </p:grpSpPr>
      <p:sp>
        <p:nvSpPr>
          <p:cNvPr id="2970" name="Google Shape;2970;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User Datagram Protocol (UDP)</a:t>
            </a:r>
            <a:endParaRPr/>
          </a:p>
        </p:txBody>
      </p:sp>
      <p:sp>
        <p:nvSpPr>
          <p:cNvPr id="2971" name="Google Shape;2971;p166"/>
          <p:cNvSpPr txBox="1">
            <a:spLocks noGrp="1"/>
          </p:cNvSpPr>
          <p:nvPr>
            <p:ph type="subTitle" idx="1"/>
          </p:nvPr>
        </p:nvSpPr>
        <p:spPr>
          <a:xfrm>
            <a:off x="0" y="675975"/>
            <a:ext cx="8869800" cy="850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For situations when it's not necessary for all data to reach the destination, there is the </a:t>
            </a:r>
            <a:r>
              <a:rPr lang="en" b="1"/>
              <a:t>User Datagram Protocol (UDP)</a:t>
            </a:r>
            <a:r>
              <a:rPr lang="en"/>
              <a:t>.</a:t>
            </a:r>
            <a:endParaRPr/>
          </a:p>
        </p:txBody>
      </p:sp>
      <p:sp>
        <p:nvSpPr>
          <p:cNvPr id="2972" name="Google Shape;2972;p166"/>
          <p:cNvSpPr txBox="1">
            <a:spLocks noGrp="1"/>
          </p:cNvSpPr>
          <p:nvPr>
            <p:ph type="body" idx="3"/>
          </p:nvPr>
        </p:nvSpPr>
        <p:spPr>
          <a:xfrm>
            <a:off x="0" y="1526163"/>
            <a:ext cx="9144000" cy="1601700"/>
          </a:xfrm>
          <a:prstGeom prst="rect">
            <a:avLst/>
          </a:prstGeom>
        </p:spPr>
        <p:txBody>
          <a:bodyPr spcFirstLastPara="1" wrap="square" lIns="457200" tIns="0" rIns="457200" bIns="914400" anchor="t" anchorCtr="0">
            <a:noAutofit/>
          </a:bodyPr>
          <a:lstStyle/>
          <a:p>
            <a:pPr marL="320040" lvl="0" indent="-186690" algn="l" rtl="0">
              <a:lnSpc>
                <a:spcPct val="115000"/>
              </a:lnSpc>
              <a:spcBef>
                <a:spcPts val="0"/>
              </a:spcBef>
              <a:spcAft>
                <a:spcPts val="0"/>
              </a:spcAft>
              <a:buSzPts val="1500"/>
              <a:buChar char="●"/>
            </a:pPr>
            <a:r>
              <a:rPr lang="en" sz="1500"/>
              <a:t>UDP is better for reducing latency versus transmitting all data.</a:t>
            </a:r>
            <a:endParaRPr sz="1500"/>
          </a:p>
          <a:p>
            <a:pPr marL="320040" lvl="0" indent="-186690" algn="l" rtl="0">
              <a:lnSpc>
                <a:spcPct val="115000"/>
              </a:lnSpc>
              <a:spcBef>
                <a:spcPts val="800"/>
              </a:spcBef>
              <a:spcAft>
                <a:spcPts val="0"/>
              </a:spcAft>
              <a:buSzPts val="1500"/>
              <a:buChar char="●"/>
            </a:pPr>
            <a:r>
              <a:rPr lang="en" sz="1500"/>
              <a:t>UDP is a </a:t>
            </a:r>
            <a:r>
              <a:rPr lang="en" sz="1500" b="1"/>
              <a:t>connectionless</a:t>
            </a:r>
            <a:r>
              <a:rPr lang="en" sz="1500"/>
              <a:t> protocol—it doesn’t require a handshake to transmit data.</a:t>
            </a:r>
            <a:endParaRPr sz="1500"/>
          </a:p>
          <a:p>
            <a:pPr marL="320040" lvl="0" indent="-186690" algn="l" rtl="0">
              <a:lnSpc>
                <a:spcPct val="115000"/>
              </a:lnSpc>
              <a:spcBef>
                <a:spcPts val="800"/>
              </a:spcBef>
              <a:spcAft>
                <a:spcPts val="800"/>
              </a:spcAft>
              <a:buSzPts val="1500"/>
              <a:buChar char="●"/>
            </a:pPr>
            <a:r>
              <a:rPr lang="en" sz="1500"/>
              <a:t>UDP simply sends off the packets. Its attitude is: </a:t>
            </a:r>
            <a:r>
              <a:rPr lang="en" sz="1500" i="1"/>
              <a:t>"If all the packets are received, great. If not, that's okay too."</a:t>
            </a:r>
            <a:endParaRPr sz="1500" i="1"/>
          </a:p>
        </p:txBody>
      </p:sp>
      <p:sp>
        <p:nvSpPr>
          <p:cNvPr id="2973" name="Google Shape;2973;p1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58</a:t>
            </a:fld>
            <a:endParaRPr sz="600"/>
          </a:p>
        </p:txBody>
      </p:sp>
      <p:pic>
        <p:nvPicPr>
          <p:cNvPr id="2974" name="Google Shape;2974;p166"/>
          <p:cNvPicPr preferRelativeResize="0"/>
          <p:nvPr/>
        </p:nvPicPr>
        <p:blipFill rotWithShape="1">
          <a:blip r:embed="rId3">
            <a:alphaModFix/>
          </a:blip>
          <a:srcRect t="23758" r="51763" b="8765"/>
          <a:stretch/>
        </p:blipFill>
        <p:spPr>
          <a:xfrm>
            <a:off x="1094295" y="3141715"/>
            <a:ext cx="1780398" cy="1334887"/>
          </a:xfrm>
          <a:prstGeom prst="rect">
            <a:avLst/>
          </a:prstGeom>
          <a:noFill/>
          <a:ln>
            <a:noFill/>
          </a:ln>
        </p:spPr>
      </p:pic>
      <p:pic>
        <p:nvPicPr>
          <p:cNvPr id="2975" name="Google Shape;2975;p166"/>
          <p:cNvPicPr preferRelativeResize="0"/>
          <p:nvPr/>
        </p:nvPicPr>
        <p:blipFill>
          <a:blip r:embed="rId4">
            <a:alphaModFix/>
          </a:blip>
          <a:stretch>
            <a:fillRect/>
          </a:stretch>
        </p:blipFill>
        <p:spPr>
          <a:xfrm>
            <a:off x="7123924" y="2874901"/>
            <a:ext cx="949442" cy="1582418"/>
          </a:xfrm>
          <a:prstGeom prst="rect">
            <a:avLst/>
          </a:prstGeom>
          <a:noFill/>
          <a:ln>
            <a:noFill/>
          </a:ln>
        </p:spPr>
      </p:pic>
      <p:sp>
        <p:nvSpPr>
          <p:cNvPr id="2976" name="Google Shape;2976;p166"/>
          <p:cNvSpPr/>
          <p:nvPr/>
        </p:nvSpPr>
        <p:spPr>
          <a:xfrm rot="-478">
            <a:off x="2806700" y="3174212"/>
            <a:ext cx="4317300" cy="533700"/>
          </a:xfrm>
          <a:prstGeom prst="rightArrow">
            <a:avLst>
              <a:gd name="adj1" fmla="val 50000"/>
              <a:gd name="adj2" fmla="val 50000"/>
            </a:avLst>
          </a:prstGeom>
          <a:solidFill>
            <a:srgbClr val="6BC7F2"/>
          </a:solid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Request</a:t>
            </a:r>
            <a:endParaRPr>
              <a:latin typeface="Roboto"/>
              <a:ea typeface="Roboto"/>
              <a:cs typeface="Roboto"/>
              <a:sym typeface="Roboto"/>
            </a:endParaRPr>
          </a:p>
        </p:txBody>
      </p:sp>
      <p:sp>
        <p:nvSpPr>
          <p:cNvPr id="2977" name="Google Shape;2977;p166"/>
          <p:cNvSpPr/>
          <p:nvPr/>
        </p:nvSpPr>
        <p:spPr>
          <a:xfrm rot="478">
            <a:off x="2806700" y="3844525"/>
            <a:ext cx="4317300" cy="533700"/>
          </a:xfrm>
          <a:prstGeom prst="leftArrow">
            <a:avLst>
              <a:gd name="adj1" fmla="val 50000"/>
              <a:gd name="adj2" fmla="val 50000"/>
            </a:avLst>
          </a:prstGeom>
          <a:solidFill>
            <a:srgbClr val="6D9EEB"/>
          </a:solid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Response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81"/>
        <p:cNvGrpSpPr/>
        <p:nvPr/>
      </p:nvGrpSpPr>
      <p:grpSpPr>
        <a:xfrm>
          <a:off x="0" y="0"/>
          <a:ext cx="0" cy="0"/>
          <a:chOff x="0" y="0"/>
          <a:chExt cx="0" cy="0"/>
        </a:xfrm>
      </p:grpSpPr>
      <p:sp>
        <p:nvSpPr>
          <p:cNvPr id="2982" name="Google Shape;2982;p1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59</a:t>
            </a:fld>
            <a:endParaRPr sz="600"/>
          </a:p>
        </p:txBody>
      </p:sp>
      <p:sp>
        <p:nvSpPr>
          <p:cNvPr id="2983" name="Google Shape;2983;p16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TCP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114"/>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Roboto"/>
                <a:ea typeface="Roboto"/>
                <a:cs typeface="Roboto"/>
                <a:sym typeface="Roboto"/>
              </a:rPr>
              <a:t>Both attackers and security pros will use the method of enumeration to gather data from a specific network in order to gain access to that network. </a:t>
            </a:r>
            <a:endParaRPr sz="2400">
              <a:latin typeface="Roboto"/>
              <a:ea typeface="Roboto"/>
              <a:cs typeface="Roboto"/>
              <a:sym typeface="Roboto"/>
            </a:endParaRPr>
          </a:p>
        </p:txBody>
      </p:sp>
      <p:sp>
        <p:nvSpPr>
          <p:cNvPr id="2134" name="Google Shape;2134;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87"/>
        <p:cNvGrpSpPr/>
        <p:nvPr/>
      </p:nvGrpSpPr>
      <p:grpSpPr>
        <a:xfrm>
          <a:off x="0" y="0"/>
          <a:ext cx="0" cy="0"/>
          <a:chOff x="0" y="0"/>
          <a:chExt cx="0" cy="0"/>
        </a:xfrm>
      </p:grpSpPr>
      <p:sp>
        <p:nvSpPr>
          <p:cNvPr id="2988" name="Google Shape;2988;p16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2800">
                <a:solidFill>
                  <a:schemeClr val="dk1"/>
                </a:solidFill>
                <a:latin typeface="Roboto"/>
                <a:ea typeface="Roboto"/>
                <a:cs typeface="Roboto"/>
                <a:sym typeface="Roboto"/>
              </a:rPr>
              <a:t>Activity: Analyzing TCP Traffic</a:t>
            </a:r>
            <a:endParaRPr sz="28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In this activity, you will continue to play the role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of a security analyst at Acme Corp. </a:t>
            </a:r>
            <a:endParaRPr sz="1800">
              <a:solidFill>
                <a:schemeClr val="dk1"/>
              </a:solidFill>
              <a:latin typeface="Roboto"/>
              <a:ea typeface="Roboto"/>
              <a:cs typeface="Roboto"/>
              <a:sym typeface="Roboto"/>
            </a:endParaRPr>
          </a:p>
          <a:p>
            <a:pPr marL="0" lvl="0" indent="0" algn="l" rtl="0">
              <a:spcBef>
                <a:spcPts val="800"/>
              </a:spcBef>
              <a:spcAft>
                <a:spcPts val="800"/>
              </a:spcAft>
              <a:buClr>
                <a:schemeClr val="dk1"/>
              </a:buClr>
              <a:buSzPts val="1100"/>
              <a:buFont typeface="Arial"/>
              <a:buNone/>
            </a:pPr>
            <a:r>
              <a:rPr lang="en" sz="1800">
                <a:solidFill>
                  <a:srgbClr val="24292E"/>
                </a:solidFill>
                <a:latin typeface="Roboto"/>
                <a:ea typeface="Roboto"/>
                <a:cs typeface="Roboto"/>
                <a:sym typeface="Roboto"/>
              </a:rPr>
              <a:t>Your task is to analyze a new employee's TCP traffic to determine what they’re working on during their first week.</a:t>
            </a:r>
            <a:endParaRPr/>
          </a:p>
        </p:txBody>
      </p:sp>
      <p:sp>
        <p:nvSpPr>
          <p:cNvPr id="2989" name="Google Shape;2989;p1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60</a:t>
            </a:fld>
            <a:endParaRPr sz="600"/>
          </a:p>
        </p:txBody>
      </p:sp>
      <p:sp>
        <p:nvSpPr>
          <p:cNvPr id="2990" name="Google Shape;2990;p16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94"/>
        <p:cNvGrpSpPr/>
        <p:nvPr/>
      </p:nvGrpSpPr>
      <p:grpSpPr>
        <a:xfrm>
          <a:off x="0" y="0"/>
          <a:ext cx="0" cy="0"/>
          <a:chOff x="0" y="0"/>
          <a:chExt cx="0" cy="0"/>
        </a:xfrm>
      </p:grpSpPr>
      <p:sp>
        <p:nvSpPr>
          <p:cNvPr id="2995" name="Google Shape;2995;p169"/>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996" name="Google Shape;2996;p169"/>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00"/>
        <p:cNvGrpSpPr/>
        <p:nvPr/>
      </p:nvGrpSpPr>
      <p:grpSpPr>
        <a:xfrm>
          <a:off x="0" y="0"/>
          <a:ext cx="0" cy="0"/>
          <a:chOff x="0" y="0"/>
          <a:chExt cx="0" cy="0"/>
        </a:xfrm>
      </p:grpSpPr>
      <p:sp>
        <p:nvSpPr>
          <p:cNvPr id="3001" name="Google Shape;3001;p17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 to SYN Scan</a:t>
            </a:r>
            <a:endParaRPr/>
          </a:p>
        </p:txBody>
      </p:sp>
      <p:sp>
        <p:nvSpPr>
          <p:cNvPr id="3002" name="Google Shape;3002;p1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62</a:t>
            </a:fld>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171"/>
          <p:cNvSpPr/>
          <p:nvPr/>
        </p:nvSpPr>
        <p:spPr>
          <a:xfrm>
            <a:off x="-8025" y="725"/>
            <a:ext cx="9144000" cy="5143500"/>
          </a:xfrm>
          <a:prstGeom prst="rect">
            <a:avLst/>
          </a:prstGeom>
          <a:solidFill>
            <a:srgbClr val="C94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63</a:t>
            </a:fld>
            <a:endParaRPr sz="600"/>
          </a:p>
        </p:txBody>
      </p:sp>
      <p:pic>
        <p:nvPicPr>
          <p:cNvPr id="3009" name="Google Shape;3009;p171"/>
          <p:cNvPicPr preferRelativeResize="0"/>
          <p:nvPr/>
        </p:nvPicPr>
        <p:blipFill rotWithShape="1">
          <a:blip r:embed="rId3">
            <a:alphaModFix/>
          </a:blip>
          <a:srcRect l="12579" t="1772" b="11362"/>
          <a:stretch/>
        </p:blipFill>
        <p:spPr>
          <a:xfrm>
            <a:off x="-8025" y="0"/>
            <a:ext cx="6901776" cy="5143500"/>
          </a:xfrm>
          <a:prstGeom prst="rect">
            <a:avLst/>
          </a:prstGeom>
          <a:noFill/>
          <a:ln>
            <a:noFill/>
          </a:ln>
        </p:spPr>
      </p:pic>
      <p:sp>
        <p:nvSpPr>
          <p:cNvPr id="3010" name="Google Shape;3010;p171"/>
          <p:cNvSpPr/>
          <p:nvPr/>
        </p:nvSpPr>
        <p:spPr>
          <a:xfrm>
            <a:off x="4491000" y="473300"/>
            <a:ext cx="4197000" cy="4197000"/>
          </a:xfrm>
          <a:prstGeom prst="ellipse">
            <a:avLst/>
          </a:prstGeom>
          <a:solidFill>
            <a:srgbClr val="D9D9D9">
              <a:alpha val="89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71"/>
          <p:cNvSpPr txBox="1"/>
          <p:nvPr/>
        </p:nvSpPr>
        <p:spPr>
          <a:xfrm>
            <a:off x="4678750" y="1201150"/>
            <a:ext cx="3821400" cy="29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sz="2200">
                <a:solidFill>
                  <a:schemeClr val="dk1"/>
                </a:solidFill>
                <a:latin typeface="Roboto"/>
                <a:ea typeface="Roboto"/>
                <a:cs typeface="Roboto"/>
                <a:sym typeface="Roboto"/>
              </a:rPr>
              <a:t>In the previous lesson,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we discussed that ports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are like the “doors” to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a network. It’s critical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for security professionals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to be sure that these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doors are not open to </a:t>
            </a:r>
            <a:br>
              <a:rPr lang="en" sz="2200">
                <a:solidFill>
                  <a:schemeClr val="dk1"/>
                </a:solidFill>
                <a:latin typeface="Roboto"/>
                <a:ea typeface="Roboto"/>
                <a:cs typeface="Roboto"/>
                <a:sym typeface="Roboto"/>
              </a:rPr>
            </a:br>
            <a:r>
              <a:rPr lang="en" sz="2200">
                <a:solidFill>
                  <a:schemeClr val="dk1"/>
                </a:solidFill>
                <a:latin typeface="Roboto"/>
                <a:ea typeface="Roboto"/>
                <a:cs typeface="Roboto"/>
                <a:sym typeface="Roboto"/>
              </a:rPr>
              <a:t>unauthorized users.</a:t>
            </a:r>
            <a:endParaRPr sz="2200">
              <a:solidFill>
                <a:schemeClr val="dk1"/>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94853"/>
        </a:solidFill>
        <a:effectLst/>
      </p:bgPr>
    </p:bg>
    <p:spTree>
      <p:nvGrpSpPr>
        <p:cNvPr id="1" name="Shape 3015"/>
        <p:cNvGrpSpPr/>
        <p:nvPr/>
      </p:nvGrpSpPr>
      <p:grpSpPr>
        <a:xfrm>
          <a:off x="0" y="0"/>
          <a:ext cx="0" cy="0"/>
          <a:chOff x="0" y="0"/>
          <a:chExt cx="0" cy="0"/>
        </a:xfrm>
      </p:grpSpPr>
      <p:sp>
        <p:nvSpPr>
          <p:cNvPr id="3016" name="Google Shape;3016;p172"/>
          <p:cNvSpPr/>
          <p:nvPr/>
        </p:nvSpPr>
        <p:spPr>
          <a:xfrm>
            <a:off x="-9150" y="0"/>
            <a:ext cx="9168600" cy="1244700"/>
          </a:xfrm>
          <a:prstGeom prst="rect">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Ports</a:t>
            </a:r>
            <a:endParaRPr/>
          </a:p>
        </p:txBody>
      </p:sp>
      <p:sp>
        <p:nvSpPr>
          <p:cNvPr id="3018" name="Google Shape;3018;p1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Consider the following scenario:</a:t>
            </a:r>
            <a:endParaRPr/>
          </a:p>
        </p:txBody>
      </p:sp>
      <p:sp>
        <p:nvSpPr>
          <p:cNvPr id="3019" name="Google Shape;3019;p172"/>
          <p:cNvSpPr txBox="1">
            <a:spLocks noGrp="1"/>
          </p:cNvSpPr>
          <p:nvPr>
            <p:ph type="body" idx="3"/>
          </p:nvPr>
        </p:nvSpPr>
        <p:spPr>
          <a:xfrm>
            <a:off x="0" y="1412375"/>
            <a:ext cx="9144000" cy="1459800"/>
          </a:xfrm>
          <a:prstGeom prst="rect">
            <a:avLst/>
          </a:prstGeom>
        </p:spPr>
        <p:txBody>
          <a:bodyPr spcFirstLastPara="1" wrap="square" lIns="457200" tIns="0" rIns="457200" bIns="914400" anchor="t" anchorCtr="0">
            <a:noAutofit/>
          </a:bodyPr>
          <a:lstStyle/>
          <a:p>
            <a:pPr marL="320040" lvl="0" indent="-193040" algn="l" rtl="0">
              <a:lnSpc>
                <a:spcPct val="115000"/>
              </a:lnSpc>
              <a:spcBef>
                <a:spcPts val="0"/>
              </a:spcBef>
              <a:spcAft>
                <a:spcPts val="0"/>
              </a:spcAft>
              <a:buClr>
                <a:srgbClr val="FFFFFF"/>
              </a:buClr>
              <a:buSzPts val="1600"/>
              <a:buChar char="●"/>
            </a:pPr>
            <a:r>
              <a:rPr lang="en" sz="1600">
                <a:solidFill>
                  <a:srgbClr val="FFFFFF"/>
                </a:solidFill>
              </a:rPr>
              <a:t>Company X recently set up a new network in its London office. A security administrator needs to ensure the only ports open on the machines are </a:t>
            </a:r>
            <a:r>
              <a:rPr lang="en" sz="1800">
                <a:solidFill>
                  <a:srgbClr val="FFFFFF"/>
                </a:solidFill>
                <a:latin typeface="Inconsolata"/>
                <a:ea typeface="Inconsolata"/>
                <a:cs typeface="Inconsolata"/>
                <a:sym typeface="Inconsolata"/>
              </a:rPr>
              <a:t>80</a:t>
            </a:r>
            <a:r>
              <a:rPr lang="en" sz="1600">
                <a:solidFill>
                  <a:srgbClr val="FFFFFF"/>
                </a:solidFill>
              </a:rPr>
              <a:t> (HTTP) and </a:t>
            </a:r>
            <a:r>
              <a:rPr lang="en" sz="1800">
                <a:solidFill>
                  <a:srgbClr val="FFFFFF"/>
                </a:solidFill>
                <a:latin typeface="Inconsolata"/>
                <a:ea typeface="Inconsolata"/>
                <a:cs typeface="Inconsolata"/>
                <a:sym typeface="Inconsolata"/>
              </a:rPr>
              <a:t>443</a:t>
            </a:r>
            <a:r>
              <a:rPr lang="en" sz="1600">
                <a:solidFill>
                  <a:srgbClr val="FFFFFF"/>
                </a:solidFill>
              </a:rPr>
              <a:t> HTTPS), since incoming and outgoing web traffic is allowed for their employees.</a:t>
            </a:r>
            <a:endParaRPr sz="1600">
              <a:solidFill>
                <a:srgbClr val="FFFFFF"/>
              </a:solidFill>
            </a:endParaRPr>
          </a:p>
          <a:p>
            <a:pPr marL="320040" lvl="0" indent="-193040" algn="l" rtl="0">
              <a:lnSpc>
                <a:spcPct val="115000"/>
              </a:lnSpc>
              <a:spcBef>
                <a:spcPts val="800"/>
              </a:spcBef>
              <a:spcAft>
                <a:spcPts val="800"/>
              </a:spcAft>
              <a:buClr>
                <a:srgbClr val="FFFFFF"/>
              </a:buClr>
              <a:buSzPts val="1600"/>
              <a:buChar char="●"/>
            </a:pPr>
            <a:r>
              <a:rPr lang="en" sz="1600">
                <a:solidFill>
                  <a:srgbClr val="FFFFFF"/>
                </a:solidFill>
              </a:rPr>
              <a:t>If ports other than HTTP and HTTPS are open, there’s a risk an attacker could access the network and view confidential info, or impact the availability of the network.</a:t>
            </a:r>
            <a:endParaRPr sz="1600">
              <a:solidFill>
                <a:srgbClr val="FFFFFF"/>
              </a:solidFill>
            </a:endParaRPr>
          </a:p>
        </p:txBody>
      </p:sp>
      <p:sp>
        <p:nvSpPr>
          <p:cNvPr id="3020" name="Google Shape;3020;p17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64</a:t>
            </a:fld>
            <a:endParaRPr sz="600"/>
          </a:p>
        </p:txBody>
      </p:sp>
      <p:cxnSp>
        <p:nvCxnSpPr>
          <p:cNvPr id="3021" name="Google Shape;3021;p172"/>
          <p:cNvCxnSpPr/>
          <p:nvPr/>
        </p:nvCxnSpPr>
        <p:spPr>
          <a:xfrm>
            <a:off x="274575" y="631500"/>
            <a:ext cx="87219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25"/>
        <p:cNvGrpSpPr/>
        <p:nvPr/>
      </p:nvGrpSpPr>
      <p:grpSpPr>
        <a:xfrm>
          <a:off x="0" y="0"/>
          <a:ext cx="0" cy="0"/>
          <a:chOff x="0" y="0"/>
          <a:chExt cx="0" cy="0"/>
        </a:xfrm>
      </p:grpSpPr>
      <p:sp>
        <p:nvSpPr>
          <p:cNvPr id="3026" name="Google Shape;3026;p173"/>
          <p:cNvSpPr txBox="1">
            <a:spLocks noGrp="1"/>
          </p:cNvSpPr>
          <p:nvPr>
            <p:ph type="title"/>
          </p:nvPr>
        </p:nvSpPr>
        <p:spPr>
          <a:xfrm>
            <a:off x="2544050" y="1545675"/>
            <a:ext cx="54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Roboto"/>
                <a:ea typeface="Roboto"/>
                <a:cs typeface="Roboto"/>
                <a:sym typeface="Roboto"/>
              </a:rPr>
              <a:t>We can check for open ports on a network by sending a SYN request to every port on that network. If we receive a SYN/ACK response, we </a:t>
            </a:r>
            <a:endParaRPr sz="24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2400">
                <a:latin typeface="Roboto"/>
                <a:ea typeface="Roboto"/>
                <a:cs typeface="Roboto"/>
                <a:sym typeface="Roboto"/>
              </a:rPr>
              <a:t>know the port is </a:t>
            </a:r>
            <a:r>
              <a:rPr lang="en" sz="2400" b="1"/>
              <a:t>open</a:t>
            </a:r>
            <a:r>
              <a:rPr lang="en" sz="2400">
                <a:latin typeface="Roboto"/>
                <a:ea typeface="Roboto"/>
                <a:cs typeface="Roboto"/>
                <a:sym typeface="Roboto"/>
              </a:rPr>
              <a:t>.</a:t>
            </a:r>
            <a:endParaRPr sz="2400">
              <a:latin typeface="Roboto"/>
              <a:ea typeface="Roboto"/>
              <a:cs typeface="Roboto"/>
              <a:sym typeface="Roboto"/>
            </a:endParaRPr>
          </a:p>
        </p:txBody>
      </p:sp>
      <p:sp>
        <p:nvSpPr>
          <p:cNvPr id="3027" name="Google Shape;3027;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65</a:t>
            </a:fld>
            <a:endParaRPr sz="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3032" name="Google Shape;3032;p174"/>
          <p:cNvSpPr/>
          <p:nvPr/>
        </p:nvSpPr>
        <p:spPr>
          <a:xfrm>
            <a:off x="1352550" y="1607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74"/>
          <p:cNvSpPr txBox="1">
            <a:spLocks noGrp="1"/>
          </p:cNvSpPr>
          <p:nvPr>
            <p:ph type="subTitle" idx="1"/>
          </p:nvPr>
        </p:nvSpPr>
        <p:spPr>
          <a:xfrm>
            <a:off x="12225" y="1626600"/>
            <a:ext cx="83004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Roboto"/>
                <a:ea typeface="Roboto"/>
                <a:cs typeface="Roboto"/>
                <a:sym typeface="Roboto"/>
              </a:rPr>
              <a:t>A SYN Scan is typically run by a software program that automates the sending of the SYN requests.</a:t>
            </a:r>
            <a:endParaRPr sz="1600" dirty="0"/>
          </a:p>
        </p:txBody>
      </p:sp>
      <p:sp>
        <p:nvSpPr>
          <p:cNvPr id="3034" name="Google Shape;3034;p174"/>
          <p:cNvSpPr/>
          <p:nvPr/>
        </p:nvSpPr>
        <p:spPr>
          <a:xfrm>
            <a:off x="1352550" y="2459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74"/>
          <p:cNvSpPr/>
          <p:nvPr/>
        </p:nvSpPr>
        <p:spPr>
          <a:xfrm>
            <a:off x="1352550" y="3302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74"/>
          <p:cNvSpPr txBox="1">
            <a:spLocks noGrp="1"/>
          </p:cNvSpPr>
          <p:nvPr>
            <p:ph type="subTitle" idx="2"/>
          </p:nvPr>
        </p:nvSpPr>
        <p:spPr>
          <a:xfrm>
            <a:off x="-12225" y="2447750"/>
            <a:ext cx="8490900" cy="6213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Roboto"/>
                <a:ea typeface="Roboto"/>
                <a:cs typeface="Roboto"/>
                <a:sym typeface="Roboto"/>
              </a:rPr>
              <a:t>If a server responds with a SYN/ACK response, the client will not complete the three-way handshake with an ACK response.</a:t>
            </a:r>
            <a:endParaRPr sz="1600" dirty="0"/>
          </a:p>
        </p:txBody>
      </p:sp>
      <p:sp>
        <p:nvSpPr>
          <p:cNvPr id="3037" name="Google Shape;3037;p174"/>
          <p:cNvSpPr txBox="1">
            <a:spLocks noGrp="1"/>
          </p:cNvSpPr>
          <p:nvPr>
            <p:ph type="subTitle" idx="3"/>
          </p:nvPr>
        </p:nvSpPr>
        <p:spPr>
          <a:xfrm>
            <a:off x="0" y="3304800"/>
            <a:ext cx="88695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600" dirty="0">
                <a:solidFill>
                  <a:schemeClr val="dk1"/>
                </a:solidFill>
                <a:latin typeface="Roboto"/>
                <a:ea typeface="Roboto"/>
                <a:cs typeface="Roboto"/>
                <a:sym typeface="Roboto"/>
              </a:rPr>
              <a:t>The purpose of the SYN Scan is to determine the states of the ports on a network.</a:t>
            </a:r>
            <a:endParaRPr sz="1600" dirty="0"/>
          </a:p>
        </p:txBody>
      </p:sp>
      <p:pic>
        <p:nvPicPr>
          <p:cNvPr id="3038" name="Google Shape;3038;p174"/>
          <p:cNvPicPr preferRelativeResize="0"/>
          <p:nvPr/>
        </p:nvPicPr>
        <p:blipFill rotWithShape="1">
          <a:blip r:embed="rId3">
            <a:alphaModFix/>
          </a:blip>
          <a:srcRect t="1774" b="1765"/>
          <a:stretch/>
        </p:blipFill>
        <p:spPr>
          <a:xfrm>
            <a:off x="429768" y="1631411"/>
            <a:ext cx="785567" cy="606900"/>
          </a:xfrm>
          <a:prstGeom prst="rect">
            <a:avLst/>
          </a:prstGeom>
          <a:noFill/>
          <a:ln>
            <a:noFill/>
          </a:ln>
        </p:spPr>
      </p:pic>
      <p:pic>
        <p:nvPicPr>
          <p:cNvPr id="3039" name="Google Shape;3039;p174"/>
          <p:cNvPicPr preferRelativeResize="0"/>
          <p:nvPr/>
        </p:nvPicPr>
        <p:blipFill rotWithShape="1">
          <a:blip r:embed="rId3">
            <a:alphaModFix/>
          </a:blip>
          <a:srcRect t="1774" b="1765"/>
          <a:stretch/>
        </p:blipFill>
        <p:spPr>
          <a:xfrm>
            <a:off x="429768" y="2455698"/>
            <a:ext cx="785566" cy="606900"/>
          </a:xfrm>
          <a:prstGeom prst="rect">
            <a:avLst/>
          </a:prstGeom>
          <a:noFill/>
          <a:ln>
            <a:noFill/>
          </a:ln>
        </p:spPr>
      </p:pic>
      <p:pic>
        <p:nvPicPr>
          <p:cNvPr id="3040" name="Google Shape;3040;p174"/>
          <p:cNvPicPr preferRelativeResize="0"/>
          <p:nvPr/>
        </p:nvPicPr>
        <p:blipFill rotWithShape="1">
          <a:blip r:embed="rId3">
            <a:alphaModFix/>
          </a:blip>
          <a:srcRect t="1774" b="1765"/>
          <a:stretch/>
        </p:blipFill>
        <p:spPr>
          <a:xfrm>
            <a:off x="429768" y="3284798"/>
            <a:ext cx="785566" cy="606900"/>
          </a:xfrm>
          <a:prstGeom prst="rect">
            <a:avLst/>
          </a:prstGeom>
          <a:noFill/>
          <a:ln>
            <a:noFill/>
          </a:ln>
        </p:spPr>
      </p:pic>
      <p:sp>
        <p:nvSpPr>
          <p:cNvPr id="3041" name="Google Shape;3041;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Introduction to SYN Scan</a:t>
            </a:r>
            <a:endParaRPr/>
          </a:p>
        </p:txBody>
      </p:sp>
      <p:sp>
        <p:nvSpPr>
          <p:cNvPr id="3042" name="Google Shape;3042;p1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This enumeration process of sending SYN requests to many ports on a network is called a SYN Scan.</a:t>
            </a:r>
            <a:endParaRPr/>
          </a:p>
        </p:txBody>
      </p:sp>
      <p:sp>
        <p:nvSpPr>
          <p:cNvPr id="3043" name="Google Shape;3043;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66</a:t>
            </a:fld>
            <a:endParaRPr sz="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Port States</a:t>
            </a:r>
            <a:endParaRPr/>
          </a:p>
        </p:txBody>
      </p:sp>
      <p:sp>
        <p:nvSpPr>
          <p:cNvPr id="3049" name="Google Shape;3049;p1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There are three main port states: </a:t>
            </a:r>
            <a:r>
              <a:rPr lang="en" b="1"/>
              <a:t>open</a:t>
            </a:r>
            <a:r>
              <a:rPr lang="en"/>
              <a:t>, </a:t>
            </a:r>
            <a:r>
              <a:rPr lang="en" b="1"/>
              <a:t>closed</a:t>
            </a:r>
            <a:r>
              <a:rPr lang="en"/>
              <a:t>, and </a:t>
            </a:r>
            <a:r>
              <a:rPr lang="en" b="1"/>
              <a:t>filtered</a:t>
            </a:r>
            <a:r>
              <a:rPr lang="en"/>
              <a:t>.</a:t>
            </a:r>
            <a:endParaRPr/>
          </a:p>
        </p:txBody>
      </p:sp>
      <p:sp>
        <p:nvSpPr>
          <p:cNvPr id="3050" name="Google Shape;3050;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67</a:t>
            </a:fld>
            <a:endParaRPr sz="600"/>
          </a:p>
        </p:txBody>
      </p:sp>
      <p:grpSp>
        <p:nvGrpSpPr>
          <p:cNvPr id="3051" name="Google Shape;3051;p175"/>
          <p:cNvGrpSpPr/>
          <p:nvPr/>
        </p:nvGrpSpPr>
        <p:grpSpPr>
          <a:xfrm>
            <a:off x="457181" y="1345103"/>
            <a:ext cx="533372" cy="533480"/>
            <a:chOff x="457200" y="1378813"/>
            <a:chExt cx="695400" cy="695450"/>
          </a:xfrm>
        </p:grpSpPr>
        <p:sp>
          <p:nvSpPr>
            <p:cNvPr id="3052" name="Google Shape;3052;p17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01</a:t>
              </a:r>
              <a:endParaRPr sz="2100">
                <a:latin typeface="Roboto"/>
                <a:ea typeface="Roboto"/>
                <a:cs typeface="Roboto"/>
                <a:sym typeface="Roboto"/>
              </a:endParaRPr>
            </a:p>
          </p:txBody>
        </p:sp>
        <p:sp>
          <p:nvSpPr>
            <p:cNvPr id="3053" name="Google Shape;3053;p17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4" name="Google Shape;3054;p17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75"/>
          <p:cNvSpPr txBox="1">
            <a:spLocks noGrp="1"/>
          </p:cNvSpPr>
          <p:nvPr>
            <p:ph type="subTitle" idx="1"/>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1200"/>
              </a:spcAft>
              <a:buNone/>
            </a:pPr>
            <a:r>
              <a:rPr lang="en" sz="1800">
                <a:solidFill>
                  <a:srgbClr val="38761D"/>
                </a:solidFill>
                <a:latin typeface="Roboto"/>
                <a:ea typeface="Roboto"/>
                <a:cs typeface="Roboto"/>
                <a:sym typeface="Roboto"/>
              </a:rPr>
              <a:t>Open</a:t>
            </a:r>
            <a:r>
              <a:rPr lang="en" sz="1800">
                <a:solidFill>
                  <a:srgbClr val="24292E"/>
                </a:solidFill>
                <a:latin typeface="Roboto"/>
                <a:ea typeface="Roboto"/>
                <a:cs typeface="Roboto"/>
                <a:sym typeface="Roboto"/>
              </a:rPr>
              <a:t> means the port is accepting connections.</a:t>
            </a:r>
            <a:endParaRPr sz="1800">
              <a:latin typeface="Roboto"/>
              <a:ea typeface="Roboto"/>
              <a:cs typeface="Roboto"/>
              <a:sym typeface="Roboto"/>
            </a:endParaRPr>
          </a:p>
        </p:txBody>
      </p:sp>
      <p:grpSp>
        <p:nvGrpSpPr>
          <p:cNvPr id="3056" name="Google Shape;3056;p175"/>
          <p:cNvGrpSpPr/>
          <p:nvPr/>
        </p:nvGrpSpPr>
        <p:grpSpPr>
          <a:xfrm>
            <a:off x="3305156" y="1345103"/>
            <a:ext cx="533372" cy="533480"/>
            <a:chOff x="457200" y="1378813"/>
            <a:chExt cx="695400" cy="695450"/>
          </a:xfrm>
        </p:grpSpPr>
        <p:sp>
          <p:nvSpPr>
            <p:cNvPr id="3057" name="Google Shape;3057;p17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02</a:t>
              </a:r>
              <a:endParaRPr sz="2100">
                <a:latin typeface="Roboto"/>
                <a:ea typeface="Roboto"/>
                <a:cs typeface="Roboto"/>
                <a:sym typeface="Roboto"/>
              </a:endParaRPr>
            </a:p>
          </p:txBody>
        </p:sp>
        <p:sp>
          <p:nvSpPr>
            <p:cNvPr id="3058" name="Google Shape;3058;p17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9" name="Google Shape;3059;p17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75"/>
          <p:cNvSpPr txBox="1">
            <a:spLocks noGrp="1"/>
          </p:cNvSpPr>
          <p:nvPr>
            <p:ph type="subTitle" idx="2"/>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300"/>
              </a:spcBef>
              <a:spcAft>
                <a:spcPts val="0"/>
              </a:spcAft>
              <a:buNone/>
            </a:pPr>
            <a:r>
              <a:rPr lang="en" sz="1800">
                <a:solidFill>
                  <a:srgbClr val="990000"/>
                </a:solidFill>
                <a:latin typeface="Roboto"/>
                <a:ea typeface="Roboto"/>
                <a:cs typeface="Roboto"/>
                <a:sym typeface="Roboto"/>
              </a:rPr>
              <a:t>Closed</a:t>
            </a:r>
            <a:r>
              <a:rPr lang="en" sz="1800">
                <a:solidFill>
                  <a:srgbClr val="24292E"/>
                </a:solidFill>
                <a:latin typeface="Roboto"/>
                <a:ea typeface="Roboto"/>
                <a:cs typeface="Roboto"/>
                <a:sym typeface="Roboto"/>
              </a:rPr>
              <a:t> means it is not accepting connections.</a:t>
            </a:r>
            <a:endParaRPr sz="1800">
              <a:solidFill>
                <a:srgbClr val="24292E"/>
              </a:solidFill>
              <a:latin typeface="Roboto"/>
              <a:ea typeface="Roboto"/>
              <a:cs typeface="Roboto"/>
              <a:sym typeface="Roboto"/>
            </a:endParaRPr>
          </a:p>
          <a:p>
            <a:pPr marL="0" lvl="0" indent="0" algn="l" rtl="0">
              <a:spcBef>
                <a:spcPts val="1200"/>
              </a:spcBef>
              <a:spcAft>
                <a:spcPts val="1200"/>
              </a:spcAft>
              <a:buNone/>
            </a:pPr>
            <a:endParaRPr sz="1800">
              <a:latin typeface="Roboto"/>
              <a:ea typeface="Roboto"/>
              <a:cs typeface="Roboto"/>
              <a:sym typeface="Roboto"/>
            </a:endParaRPr>
          </a:p>
        </p:txBody>
      </p:sp>
      <p:grpSp>
        <p:nvGrpSpPr>
          <p:cNvPr id="3061" name="Google Shape;3061;p175"/>
          <p:cNvGrpSpPr/>
          <p:nvPr/>
        </p:nvGrpSpPr>
        <p:grpSpPr>
          <a:xfrm>
            <a:off x="6134081" y="1345853"/>
            <a:ext cx="533372" cy="533480"/>
            <a:chOff x="457200" y="1378813"/>
            <a:chExt cx="695400" cy="695450"/>
          </a:xfrm>
        </p:grpSpPr>
        <p:sp>
          <p:nvSpPr>
            <p:cNvPr id="3062" name="Google Shape;3062;p17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03</a:t>
              </a:r>
              <a:endParaRPr sz="2100">
                <a:latin typeface="Roboto"/>
                <a:ea typeface="Roboto"/>
                <a:cs typeface="Roboto"/>
                <a:sym typeface="Roboto"/>
              </a:endParaRPr>
            </a:p>
          </p:txBody>
        </p:sp>
        <p:sp>
          <p:nvSpPr>
            <p:cNvPr id="3063" name="Google Shape;3063;p17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4" name="Google Shape;3064;p17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75"/>
          <p:cNvSpPr txBox="1">
            <a:spLocks noGrp="1"/>
          </p:cNvSpPr>
          <p:nvPr>
            <p:ph type="subTitle" idx="3"/>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300"/>
              </a:spcBef>
              <a:spcAft>
                <a:spcPts val="1200"/>
              </a:spcAft>
              <a:buNone/>
            </a:pPr>
            <a:r>
              <a:rPr lang="en" sz="1800">
                <a:solidFill>
                  <a:srgbClr val="073763"/>
                </a:solidFill>
                <a:latin typeface="Roboto"/>
                <a:ea typeface="Roboto"/>
                <a:cs typeface="Roboto"/>
                <a:sym typeface="Roboto"/>
              </a:rPr>
              <a:t>Filtered</a:t>
            </a:r>
            <a:r>
              <a:rPr lang="en" sz="1800">
                <a:solidFill>
                  <a:srgbClr val="24292E"/>
                </a:solidFill>
                <a:latin typeface="Roboto"/>
                <a:ea typeface="Roboto"/>
                <a:cs typeface="Roboto"/>
                <a:sym typeface="Roboto"/>
              </a:rPr>
              <a:t> means it may be open, but a firewall or another network device is likely blocking it.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69"/>
        <p:cNvGrpSpPr/>
        <p:nvPr/>
      </p:nvGrpSpPr>
      <p:grpSpPr>
        <a:xfrm>
          <a:off x="0" y="0"/>
          <a:ext cx="0" cy="0"/>
          <a:chOff x="0" y="0"/>
          <a:chExt cx="0" cy="0"/>
        </a:xfrm>
      </p:grpSpPr>
      <p:sp>
        <p:nvSpPr>
          <p:cNvPr id="3070" name="Google Shape;3070;p176"/>
          <p:cNvSpPr txBox="1">
            <a:spLocks noGrp="1"/>
          </p:cNvSpPr>
          <p:nvPr>
            <p:ph type="title"/>
          </p:nvPr>
        </p:nvSpPr>
        <p:spPr>
          <a:xfrm>
            <a:off x="2544050" y="1435875"/>
            <a:ext cx="5245200" cy="2582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Roboto"/>
                <a:ea typeface="Roboto"/>
                <a:cs typeface="Roboto"/>
                <a:sym typeface="Roboto"/>
              </a:rPr>
              <a:t>We can use Wireshark to display request and response conversations in order to determine if ports are </a:t>
            </a:r>
            <a:r>
              <a:rPr lang="en" sz="2400"/>
              <a:t>open, closed </a:t>
            </a:r>
            <a:r>
              <a:rPr lang="en" sz="2400">
                <a:latin typeface="Roboto"/>
                <a:ea typeface="Roboto"/>
                <a:cs typeface="Roboto"/>
                <a:sym typeface="Roboto"/>
              </a:rPr>
              <a:t>or</a:t>
            </a:r>
            <a:r>
              <a:rPr lang="en" sz="2400"/>
              <a:t> filtered</a:t>
            </a:r>
            <a:r>
              <a:rPr lang="en" sz="2400">
                <a:latin typeface="Roboto"/>
                <a:ea typeface="Roboto"/>
                <a:cs typeface="Roboto"/>
                <a:sym typeface="Roboto"/>
              </a:rPr>
              <a:t>. </a:t>
            </a:r>
            <a:endParaRPr sz="2400">
              <a:latin typeface="Roboto"/>
              <a:ea typeface="Roboto"/>
              <a:cs typeface="Roboto"/>
              <a:sym typeface="Roboto"/>
            </a:endParaRPr>
          </a:p>
        </p:txBody>
      </p:sp>
      <p:sp>
        <p:nvSpPr>
          <p:cNvPr id="3071" name="Google Shape;3071;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68</a:t>
            </a:fld>
            <a:endParaRPr sz="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75"/>
        <p:cNvGrpSpPr/>
        <p:nvPr/>
      </p:nvGrpSpPr>
      <p:grpSpPr>
        <a:xfrm>
          <a:off x="0" y="0"/>
          <a:ext cx="0" cy="0"/>
          <a:chOff x="0" y="0"/>
          <a:chExt cx="0" cy="0"/>
        </a:xfrm>
      </p:grpSpPr>
      <p:pic>
        <p:nvPicPr>
          <p:cNvPr id="3076" name="Google Shape;3076;p177"/>
          <p:cNvPicPr preferRelativeResize="0"/>
          <p:nvPr/>
        </p:nvPicPr>
        <p:blipFill>
          <a:blip r:embed="rId3">
            <a:alphaModFix/>
          </a:blip>
          <a:stretch>
            <a:fillRect/>
          </a:stretch>
        </p:blipFill>
        <p:spPr>
          <a:xfrm>
            <a:off x="2" y="-967356"/>
            <a:ext cx="9168600" cy="6110855"/>
          </a:xfrm>
          <a:prstGeom prst="rect">
            <a:avLst/>
          </a:prstGeom>
          <a:noFill/>
          <a:ln>
            <a:noFill/>
          </a:ln>
        </p:spPr>
      </p:pic>
      <p:sp>
        <p:nvSpPr>
          <p:cNvPr id="3077" name="Google Shape;3077;p177"/>
          <p:cNvSpPr/>
          <p:nvPr/>
        </p:nvSpPr>
        <p:spPr>
          <a:xfrm>
            <a:off x="1352550" y="1226425"/>
            <a:ext cx="60726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77"/>
          <p:cNvSpPr txBox="1">
            <a:spLocks noGrp="1"/>
          </p:cNvSpPr>
          <p:nvPr>
            <p:ph type="subTitle" idx="1"/>
          </p:nvPr>
        </p:nvSpPr>
        <p:spPr>
          <a:xfrm>
            <a:off x="12225" y="1318800"/>
            <a:ext cx="7213800" cy="533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As security analysts at Company X, we have to analyze the ports from the machine recently set up in London.</a:t>
            </a:r>
            <a:endParaRPr sz="1400" dirty="0"/>
          </a:p>
        </p:txBody>
      </p:sp>
      <p:sp>
        <p:nvSpPr>
          <p:cNvPr id="3079" name="Google Shape;3079;p177"/>
          <p:cNvSpPr/>
          <p:nvPr/>
        </p:nvSpPr>
        <p:spPr>
          <a:xfrm>
            <a:off x="1352550" y="2078736"/>
            <a:ext cx="6072600" cy="621300"/>
          </a:xfrm>
          <a:prstGeom prst="roundRect">
            <a:avLst>
              <a:gd name="adj" fmla="val 16667"/>
            </a:avLst>
          </a:prstGeom>
          <a:solidFill>
            <a:srgbClr val="F3F3F3">
              <a:alpha val="9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77"/>
          <p:cNvSpPr/>
          <p:nvPr/>
        </p:nvSpPr>
        <p:spPr>
          <a:xfrm>
            <a:off x="1352550" y="2921450"/>
            <a:ext cx="6072600" cy="621300"/>
          </a:xfrm>
          <a:prstGeom prst="roundRect">
            <a:avLst>
              <a:gd name="adj" fmla="val 16667"/>
            </a:avLst>
          </a:prstGeom>
          <a:solidFill>
            <a:srgbClr val="F3F3F3">
              <a:alpha val="9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77"/>
          <p:cNvSpPr txBox="1">
            <a:spLocks noGrp="1"/>
          </p:cNvSpPr>
          <p:nvPr>
            <p:ph type="subTitle" idx="2"/>
          </p:nvPr>
        </p:nvSpPr>
        <p:spPr>
          <a:xfrm>
            <a:off x="-12225" y="2154350"/>
            <a:ext cx="7362600" cy="533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Company X is concerned that the networking team left ports open, putting the company at risk of unauthorized access.</a:t>
            </a:r>
            <a:endParaRPr sz="1400" dirty="0">
              <a:latin typeface="Roboto"/>
              <a:ea typeface="Roboto"/>
              <a:cs typeface="Roboto"/>
              <a:sym typeface="Roboto"/>
            </a:endParaRPr>
          </a:p>
        </p:txBody>
      </p:sp>
      <p:sp>
        <p:nvSpPr>
          <p:cNvPr id="3082" name="Google Shape;3082;p177"/>
          <p:cNvSpPr txBox="1">
            <a:spLocks noGrp="1"/>
          </p:cNvSpPr>
          <p:nvPr>
            <p:ph type="subTitle" idx="3"/>
          </p:nvPr>
        </p:nvSpPr>
        <p:spPr>
          <a:xfrm>
            <a:off x="0" y="2997075"/>
            <a:ext cx="7557900" cy="533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dirty="0">
                <a:solidFill>
                  <a:schemeClr val="dk1"/>
                </a:solidFill>
                <a:latin typeface="Roboto"/>
                <a:ea typeface="Roboto"/>
                <a:cs typeface="Roboto"/>
                <a:sym typeface="Roboto"/>
              </a:rPr>
              <a:t>The security manager ran a SYN Scan against the machine. We’ll analyze the results to see which open ports put the company at risk. </a:t>
            </a:r>
            <a:endParaRPr dirty="0"/>
          </a:p>
        </p:txBody>
      </p:sp>
      <p:pic>
        <p:nvPicPr>
          <p:cNvPr id="3083" name="Google Shape;3083;p177"/>
          <p:cNvPicPr preferRelativeResize="0"/>
          <p:nvPr/>
        </p:nvPicPr>
        <p:blipFill rotWithShape="1">
          <a:blip r:embed="rId4">
            <a:alphaModFix/>
          </a:blip>
          <a:srcRect t="1774" b="1765"/>
          <a:stretch/>
        </p:blipFill>
        <p:spPr>
          <a:xfrm>
            <a:off x="429768" y="1250411"/>
            <a:ext cx="785567" cy="606900"/>
          </a:xfrm>
          <a:prstGeom prst="rect">
            <a:avLst/>
          </a:prstGeom>
          <a:noFill/>
          <a:ln>
            <a:noFill/>
          </a:ln>
        </p:spPr>
      </p:pic>
      <p:pic>
        <p:nvPicPr>
          <p:cNvPr id="3084" name="Google Shape;3084;p177"/>
          <p:cNvPicPr preferRelativeResize="0"/>
          <p:nvPr/>
        </p:nvPicPr>
        <p:blipFill rotWithShape="1">
          <a:blip r:embed="rId4">
            <a:alphaModFix/>
          </a:blip>
          <a:srcRect t="1774" b="1765"/>
          <a:stretch/>
        </p:blipFill>
        <p:spPr>
          <a:xfrm>
            <a:off x="429768" y="2074698"/>
            <a:ext cx="785566" cy="606900"/>
          </a:xfrm>
          <a:prstGeom prst="rect">
            <a:avLst/>
          </a:prstGeom>
          <a:noFill/>
          <a:ln>
            <a:noFill/>
          </a:ln>
        </p:spPr>
      </p:pic>
      <p:pic>
        <p:nvPicPr>
          <p:cNvPr id="3085" name="Google Shape;3085;p177"/>
          <p:cNvPicPr preferRelativeResize="0"/>
          <p:nvPr/>
        </p:nvPicPr>
        <p:blipFill rotWithShape="1">
          <a:blip r:embed="rId4">
            <a:alphaModFix/>
          </a:blip>
          <a:srcRect t="1774" b="1765"/>
          <a:stretch/>
        </p:blipFill>
        <p:spPr>
          <a:xfrm>
            <a:off x="429768" y="2903798"/>
            <a:ext cx="785566" cy="606900"/>
          </a:xfrm>
          <a:prstGeom prst="rect">
            <a:avLst/>
          </a:prstGeom>
          <a:noFill/>
          <a:ln>
            <a:noFill/>
          </a:ln>
        </p:spPr>
      </p:pic>
      <p:sp>
        <p:nvSpPr>
          <p:cNvPr id="3086" name="Google Shape;3086;p1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SYN Scan Demo</a:t>
            </a:r>
            <a:endParaRPr/>
          </a:p>
        </p:txBody>
      </p:sp>
      <p:sp>
        <p:nvSpPr>
          <p:cNvPr id="3087" name="Google Shape;3087;p1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upcoming demonstration:</a:t>
            </a:r>
            <a:endParaRPr/>
          </a:p>
        </p:txBody>
      </p:sp>
      <p:sp>
        <p:nvSpPr>
          <p:cNvPr id="3088" name="Google Shape;3088;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69</a:t>
            </a:fld>
            <a:endParaRPr sz="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pic>
        <p:nvPicPr>
          <p:cNvPr id="2139" name="Google Shape;2139;p115"/>
          <p:cNvPicPr preferRelativeResize="0"/>
          <p:nvPr/>
        </p:nvPicPr>
        <p:blipFill>
          <a:blip r:embed="rId3">
            <a:alphaModFix amt="74000"/>
          </a:blip>
          <a:stretch>
            <a:fillRect/>
          </a:stretch>
        </p:blipFill>
        <p:spPr>
          <a:xfrm>
            <a:off x="-24425" y="0"/>
            <a:ext cx="9168600" cy="5143500"/>
          </a:xfrm>
          <a:prstGeom prst="rect">
            <a:avLst/>
          </a:prstGeom>
          <a:noFill/>
          <a:ln>
            <a:noFill/>
          </a:ln>
        </p:spPr>
      </p:pic>
      <p:pic>
        <p:nvPicPr>
          <p:cNvPr id="2140" name="Google Shape;2140;p115"/>
          <p:cNvPicPr preferRelativeResize="0"/>
          <p:nvPr/>
        </p:nvPicPr>
        <p:blipFill>
          <a:blip r:embed="rId4">
            <a:alphaModFix/>
          </a:blip>
          <a:stretch>
            <a:fillRect/>
          </a:stretch>
        </p:blipFill>
        <p:spPr>
          <a:xfrm>
            <a:off x="-24600" y="0"/>
            <a:ext cx="9168600" cy="4652475"/>
          </a:xfrm>
          <a:prstGeom prst="rect">
            <a:avLst/>
          </a:prstGeom>
          <a:noFill/>
          <a:ln>
            <a:noFill/>
          </a:ln>
        </p:spPr>
      </p:pic>
      <p:pic>
        <p:nvPicPr>
          <p:cNvPr id="2141" name="Google Shape;2141;p115"/>
          <p:cNvPicPr preferRelativeResize="0"/>
          <p:nvPr/>
        </p:nvPicPr>
        <p:blipFill>
          <a:blip r:embed="rId5">
            <a:alphaModFix amt="85000"/>
          </a:blip>
          <a:stretch>
            <a:fillRect/>
          </a:stretch>
        </p:blipFill>
        <p:spPr>
          <a:xfrm>
            <a:off x="-24600" y="0"/>
            <a:ext cx="9168600" cy="4343900"/>
          </a:xfrm>
          <a:prstGeom prst="rect">
            <a:avLst/>
          </a:prstGeom>
          <a:noFill/>
          <a:ln>
            <a:noFill/>
          </a:ln>
        </p:spPr>
      </p:pic>
      <p:sp>
        <p:nvSpPr>
          <p:cNvPr id="2142" name="Google Shape;2142;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Enumeration</a:t>
            </a:r>
            <a:endParaRPr/>
          </a:p>
        </p:txBody>
      </p:sp>
      <p:sp>
        <p:nvSpPr>
          <p:cNvPr id="2143" name="Google Shape;2143;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Enumeration can yield the following information:</a:t>
            </a:r>
            <a:endParaRPr/>
          </a:p>
        </p:txBody>
      </p:sp>
      <p:sp>
        <p:nvSpPr>
          <p:cNvPr id="2144" name="Google Shape;2144;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a:t>
            </a:fld>
            <a:endParaRPr sz="600">
              <a:solidFill>
                <a:srgbClr val="FFFFFF"/>
              </a:solidFill>
            </a:endParaRPr>
          </a:p>
        </p:txBody>
      </p:sp>
      <p:cxnSp>
        <p:nvCxnSpPr>
          <p:cNvPr id="2145" name="Google Shape;2145;p115"/>
          <p:cNvCxnSpPr/>
          <p:nvPr/>
        </p:nvCxnSpPr>
        <p:spPr>
          <a:xfrm>
            <a:off x="274375" y="640080"/>
            <a:ext cx="8595600" cy="10200"/>
          </a:xfrm>
          <a:prstGeom prst="straightConnector1">
            <a:avLst/>
          </a:prstGeom>
          <a:noFill/>
          <a:ln w="9525" cap="flat" cmpd="sng">
            <a:solidFill>
              <a:srgbClr val="999999"/>
            </a:solidFill>
            <a:prstDash val="solid"/>
            <a:round/>
            <a:headEnd type="none" w="med" len="med"/>
            <a:tailEnd type="none" w="med" len="med"/>
          </a:ln>
        </p:spPr>
      </p:cxnSp>
      <p:sp>
        <p:nvSpPr>
          <p:cNvPr id="2146" name="Google Shape;2146;p115"/>
          <p:cNvSpPr/>
          <p:nvPr/>
        </p:nvSpPr>
        <p:spPr>
          <a:xfrm>
            <a:off x="1352550" y="1226425"/>
            <a:ext cx="7517100" cy="6213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15"/>
          <p:cNvSpPr txBox="1">
            <a:spLocks noGrp="1"/>
          </p:cNvSpPr>
          <p:nvPr>
            <p:ph type="subTitle" idx="1"/>
          </p:nvPr>
        </p:nvSpPr>
        <p:spPr>
          <a:xfrm>
            <a:off x="11008" y="1318800"/>
            <a:ext cx="86889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Physical addresses of devices within a network.</a:t>
            </a:r>
            <a:endParaRPr sz="1800">
              <a:latin typeface="Roboto"/>
              <a:ea typeface="Roboto"/>
              <a:cs typeface="Roboto"/>
              <a:sym typeface="Roboto"/>
            </a:endParaRPr>
          </a:p>
        </p:txBody>
      </p:sp>
      <p:sp>
        <p:nvSpPr>
          <p:cNvPr id="2148" name="Google Shape;2148;p115"/>
          <p:cNvSpPr/>
          <p:nvPr/>
        </p:nvSpPr>
        <p:spPr>
          <a:xfrm>
            <a:off x="1352550" y="2078736"/>
            <a:ext cx="7517100" cy="6213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15"/>
          <p:cNvSpPr/>
          <p:nvPr/>
        </p:nvSpPr>
        <p:spPr>
          <a:xfrm>
            <a:off x="1352550" y="2921450"/>
            <a:ext cx="7517100" cy="6213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15"/>
          <p:cNvSpPr txBox="1">
            <a:spLocks noGrp="1"/>
          </p:cNvSpPr>
          <p:nvPr>
            <p:ph type="subTitle" idx="2"/>
          </p:nvPr>
        </p:nvSpPr>
        <p:spPr>
          <a:xfrm>
            <a:off x="-12225" y="2154350"/>
            <a:ext cx="87123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The IPs and ports that are being used or are accessible.</a:t>
            </a:r>
            <a:endParaRPr sz="1800">
              <a:latin typeface="Roboto"/>
              <a:ea typeface="Roboto"/>
              <a:cs typeface="Roboto"/>
              <a:sym typeface="Roboto"/>
            </a:endParaRPr>
          </a:p>
        </p:txBody>
      </p:sp>
      <p:sp>
        <p:nvSpPr>
          <p:cNvPr id="2151" name="Google Shape;2151;p115"/>
          <p:cNvSpPr txBox="1">
            <a:spLocks noGrp="1"/>
          </p:cNvSpPr>
          <p:nvPr>
            <p:ph type="subTitle" idx="3"/>
          </p:nvPr>
        </p:nvSpPr>
        <p:spPr>
          <a:xfrm>
            <a:off x="-608" y="3041100"/>
            <a:ext cx="8712300" cy="489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Network and network security devices being used.</a:t>
            </a:r>
            <a:endParaRPr sz="1800">
              <a:latin typeface="Roboto"/>
              <a:ea typeface="Roboto"/>
              <a:cs typeface="Roboto"/>
              <a:sym typeface="Roboto"/>
            </a:endParaRPr>
          </a:p>
        </p:txBody>
      </p:sp>
      <p:pic>
        <p:nvPicPr>
          <p:cNvPr id="2152" name="Google Shape;2152;p115"/>
          <p:cNvPicPr preferRelativeResize="0"/>
          <p:nvPr/>
        </p:nvPicPr>
        <p:blipFill rotWithShape="1">
          <a:blip r:embed="rId6">
            <a:alphaModFix/>
          </a:blip>
          <a:srcRect t="1774" b="1765"/>
          <a:stretch/>
        </p:blipFill>
        <p:spPr>
          <a:xfrm>
            <a:off x="429768" y="1250411"/>
            <a:ext cx="785567" cy="606900"/>
          </a:xfrm>
          <a:prstGeom prst="rect">
            <a:avLst/>
          </a:prstGeom>
          <a:noFill/>
          <a:ln>
            <a:noFill/>
          </a:ln>
        </p:spPr>
      </p:pic>
      <p:pic>
        <p:nvPicPr>
          <p:cNvPr id="2153" name="Google Shape;2153;p115"/>
          <p:cNvPicPr preferRelativeResize="0"/>
          <p:nvPr/>
        </p:nvPicPr>
        <p:blipFill rotWithShape="1">
          <a:blip r:embed="rId6">
            <a:alphaModFix/>
          </a:blip>
          <a:srcRect t="1774" b="1765"/>
          <a:stretch/>
        </p:blipFill>
        <p:spPr>
          <a:xfrm>
            <a:off x="429768" y="2074698"/>
            <a:ext cx="785566" cy="606900"/>
          </a:xfrm>
          <a:prstGeom prst="rect">
            <a:avLst/>
          </a:prstGeom>
          <a:noFill/>
          <a:ln>
            <a:noFill/>
          </a:ln>
        </p:spPr>
      </p:pic>
      <p:pic>
        <p:nvPicPr>
          <p:cNvPr id="2154" name="Google Shape;2154;p115"/>
          <p:cNvPicPr preferRelativeResize="0"/>
          <p:nvPr/>
        </p:nvPicPr>
        <p:blipFill rotWithShape="1">
          <a:blip r:embed="rId6">
            <a:alphaModFix/>
          </a:blip>
          <a:srcRect t="1774" b="1765"/>
          <a:stretch/>
        </p:blipFill>
        <p:spPr>
          <a:xfrm>
            <a:off x="429768" y="2903798"/>
            <a:ext cx="785566" cy="606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17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SYN Scan</a:t>
            </a:r>
            <a:endParaRPr/>
          </a:p>
        </p:txBody>
      </p:sp>
      <p:sp>
        <p:nvSpPr>
          <p:cNvPr id="3094" name="Google Shape;3094;p1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70</a:t>
            </a:fld>
            <a:endParaRPr sz="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98"/>
        <p:cNvGrpSpPr/>
        <p:nvPr/>
      </p:nvGrpSpPr>
      <p:grpSpPr>
        <a:xfrm>
          <a:off x="0" y="0"/>
          <a:ext cx="0" cy="0"/>
          <a:chOff x="0" y="0"/>
          <a:chExt cx="0" cy="0"/>
        </a:xfrm>
      </p:grpSpPr>
      <p:sp>
        <p:nvSpPr>
          <p:cNvPr id="3099" name="Google Shape;3099;p179"/>
          <p:cNvSpPr/>
          <p:nvPr/>
        </p:nvSpPr>
        <p:spPr>
          <a:xfrm>
            <a:off x="1352550" y="845425"/>
            <a:ext cx="7557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79"/>
          <p:cNvSpPr txBox="1">
            <a:spLocks noGrp="1"/>
          </p:cNvSpPr>
          <p:nvPr>
            <p:ph type="subTitle" idx="1"/>
          </p:nvPr>
        </p:nvSpPr>
        <p:spPr>
          <a:xfrm>
            <a:off x="12225" y="937800"/>
            <a:ext cx="8765100" cy="533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800"/>
              </a:spcAft>
              <a:buNone/>
            </a:pPr>
            <a:r>
              <a:rPr lang="en" sz="1600" dirty="0">
                <a:solidFill>
                  <a:schemeClr val="dk1"/>
                </a:solidFill>
                <a:latin typeface="Roboto"/>
                <a:ea typeface="Roboto"/>
                <a:cs typeface="Roboto"/>
                <a:sym typeface="Roboto"/>
              </a:rPr>
              <a:t>All of the SYN requests going from port to port was expected. We knew a SYN Scan was run by the security manager.</a:t>
            </a:r>
            <a:endParaRPr sz="1600" dirty="0"/>
          </a:p>
        </p:txBody>
      </p:sp>
      <p:sp>
        <p:nvSpPr>
          <p:cNvPr id="3101" name="Google Shape;3101;p179"/>
          <p:cNvSpPr/>
          <p:nvPr/>
        </p:nvSpPr>
        <p:spPr>
          <a:xfrm>
            <a:off x="1352550" y="1697736"/>
            <a:ext cx="7557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79"/>
          <p:cNvSpPr/>
          <p:nvPr/>
        </p:nvSpPr>
        <p:spPr>
          <a:xfrm>
            <a:off x="1352550" y="2540450"/>
            <a:ext cx="7557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79"/>
          <p:cNvSpPr txBox="1">
            <a:spLocks noGrp="1"/>
          </p:cNvSpPr>
          <p:nvPr>
            <p:ph type="subTitle" idx="2"/>
          </p:nvPr>
        </p:nvSpPr>
        <p:spPr>
          <a:xfrm>
            <a:off x="-12225" y="1773350"/>
            <a:ext cx="8922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600" dirty="0">
                <a:solidFill>
                  <a:schemeClr val="dk1"/>
                </a:solidFill>
                <a:latin typeface="Roboto"/>
                <a:ea typeface="Roboto"/>
                <a:cs typeface="Roboto"/>
                <a:sym typeface="Roboto"/>
              </a:rPr>
              <a:t>If a SYN SCAN wasn’t planned, it is unusual network activity that should be looked into.</a:t>
            </a:r>
            <a:endParaRPr sz="1600" dirty="0">
              <a:latin typeface="Roboto"/>
              <a:ea typeface="Roboto"/>
              <a:cs typeface="Roboto"/>
              <a:sym typeface="Roboto"/>
            </a:endParaRPr>
          </a:p>
        </p:txBody>
      </p:sp>
      <p:sp>
        <p:nvSpPr>
          <p:cNvPr id="3104" name="Google Shape;3104;p179"/>
          <p:cNvSpPr txBox="1">
            <a:spLocks noGrp="1"/>
          </p:cNvSpPr>
          <p:nvPr>
            <p:ph type="subTitle" idx="3"/>
          </p:nvPr>
        </p:nvSpPr>
        <p:spPr>
          <a:xfrm>
            <a:off x="0" y="2616075"/>
            <a:ext cx="91440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dirty="0">
                <a:solidFill>
                  <a:schemeClr val="dk1"/>
                </a:solidFill>
                <a:latin typeface="Roboto"/>
                <a:ea typeface="Roboto"/>
                <a:cs typeface="Roboto"/>
                <a:sym typeface="Roboto"/>
              </a:rPr>
              <a:t>If a security professional saw this activity, they’d consider using a firewall to block the source IP from scanning the network. An attacker can use the same SYN Scan process for malicious reasons.</a:t>
            </a:r>
            <a:endParaRPr dirty="0">
              <a:latin typeface="Roboto"/>
              <a:ea typeface="Roboto"/>
              <a:cs typeface="Roboto"/>
              <a:sym typeface="Roboto"/>
            </a:endParaRPr>
          </a:p>
        </p:txBody>
      </p:sp>
      <p:pic>
        <p:nvPicPr>
          <p:cNvPr id="3105" name="Google Shape;3105;p179"/>
          <p:cNvPicPr preferRelativeResize="0"/>
          <p:nvPr/>
        </p:nvPicPr>
        <p:blipFill rotWithShape="1">
          <a:blip r:embed="rId3">
            <a:alphaModFix/>
          </a:blip>
          <a:srcRect t="1774" b="1765"/>
          <a:stretch/>
        </p:blipFill>
        <p:spPr>
          <a:xfrm>
            <a:off x="429768" y="869411"/>
            <a:ext cx="785567" cy="606900"/>
          </a:xfrm>
          <a:prstGeom prst="rect">
            <a:avLst/>
          </a:prstGeom>
          <a:noFill/>
          <a:ln>
            <a:noFill/>
          </a:ln>
        </p:spPr>
      </p:pic>
      <p:pic>
        <p:nvPicPr>
          <p:cNvPr id="3106" name="Google Shape;3106;p179"/>
          <p:cNvPicPr preferRelativeResize="0"/>
          <p:nvPr/>
        </p:nvPicPr>
        <p:blipFill rotWithShape="1">
          <a:blip r:embed="rId3">
            <a:alphaModFix/>
          </a:blip>
          <a:srcRect t="1774" b="1765"/>
          <a:stretch/>
        </p:blipFill>
        <p:spPr>
          <a:xfrm>
            <a:off x="429768" y="1693698"/>
            <a:ext cx="785566" cy="606900"/>
          </a:xfrm>
          <a:prstGeom prst="rect">
            <a:avLst/>
          </a:prstGeom>
          <a:noFill/>
          <a:ln>
            <a:noFill/>
          </a:ln>
        </p:spPr>
      </p:pic>
      <p:pic>
        <p:nvPicPr>
          <p:cNvPr id="3107" name="Google Shape;3107;p179"/>
          <p:cNvPicPr preferRelativeResize="0"/>
          <p:nvPr/>
        </p:nvPicPr>
        <p:blipFill rotWithShape="1">
          <a:blip r:embed="rId3">
            <a:alphaModFix/>
          </a:blip>
          <a:srcRect t="1774" b="1765"/>
          <a:stretch/>
        </p:blipFill>
        <p:spPr>
          <a:xfrm>
            <a:off x="429768" y="2522798"/>
            <a:ext cx="785566" cy="606900"/>
          </a:xfrm>
          <a:prstGeom prst="rect">
            <a:avLst/>
          </a:prstGeom>
          <a:noFill/>
          <a:ln>
            <a:noFill/>
          </a:ln>
        </p:spPr>
      </p:pic>
      <p:sp>
        <p:nvSpPr>
          <p:cNvPr id="3108" name="Google Shape;3108;p1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SYN Scan Demo Summary</a:t>
            </a:r>
            <a:endParaRPr/>
          </a:p>
        </p:txBody>
      </p:sp>
      <p:sp>
        <p:nvSpPr>
          <p:cNvPr id="3109" name="Google Shape;3109;p17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71</a:t>
            </a:fld>
            <a:endParaRPr sz="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13"/>
        <p:cNvGrpSpPr/>
        <p:nvPr/>
      </p:nvGrpSpPr>
      <p:grpSpPr>
        <a:xfrm>
          <a:off x="0" y="0"/>
          <a:ext cx="0" cy="0"/>
          <a:chOff x="0" y="0"/>
          <a:chExt cx="0" cy="0"/>
        </a:xfrm>
      </p:grpSpPr>
      <p:sp>
        <p:nvSpPr>
          <p:cNvPr id="3114" name="Google Shape;3114;p18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Activity: Analyzing a SYN Scan</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CompuCom has hired you to do a security assessment of their network. </a:t>
            </a:r>
            <a:endParaRPr sz="1800">
              <a:solidFill>
                <a:schemeClr val="dk1"/>
              </a:solidFill>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You will analyze a packet capture of a SYN Scan CompuCom ran against one of its hosts. You must determine what ports are open, closed, and filtered.</a:t>
            </a:r>
            <a:endParaRPr sz="1800">
              <a:solidFill>
                <a:schemeClr val="dk1"/>
              </a:solidFill>
              <a:latin typeface="Roboto"/>
              <a:ea typeface="Roboto"/>
              <a:cs typeface="Roboto"/>
              <a:sym typeface="Roboto"/>
            </a:endParaRPr>
          </a:p>
          <a:p>
            <a:pPr marL="0" lvl="0" indent="0" algn="l" rtl="0">
              <a:spcBef>
                <a:spcPts val="800"/>
              </a:spcBef>
              <a:spcAft>
                <a:spcPts val="0"/>
              </a:spcAft>
              <a:buNone/>
            </a:pPr>
            <a:endParaRPr/>
          </a:p>
        </p:txBody>
      </p:sp>
      <p:sp>
        <p:nvSpPr>
          <p:cNvPr id="3115" name="Google Shape;3115;p1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72</a:t>
            </a:fld>
            <a:endParaRPr sz="600"/>
          </a:p>
        </p:txBody>
      </p:sp>
      <p:sp>
        <p:nvSpPr>
          <p:cNvPr id="3116" name="Google Shape;3116;p18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12 Minutes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20"/>
        <p:cNvGrpSpPr/>
        <p:nvPr/>
      </p:nvGrpSpPr>
      <p:grpSpPr>
        <a:xfrm>
          <a:off x="0" y="0"/>
          <a:ext cx="0" cy="0"/>
          <a:chOff x="0" y="0"/>
          <a:chExt cx="0" cy="0"/>
        </a:xfrm>
      </p:grpSpPr>
      <p:sp>
        <p:nvSpPr>
          <p:cNvPr id="3121" name="Google Shape;3121;p181"/>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122" name="Google Shape;3122;p181"/>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116"/>
          <p:cNvSpPr/>
          <p:nvPr/>
        </p:nvSpPr>
        <p:spPr>
          <a:xfrm>
            <a:off x="318175" y="3479576"/>
            <a:ext cx="8559900" cy="1238400"/>
          </a:xfrm>
          <a:prstGeom prst="cube">
            <a:avLst>
              <a:gd name="adj" fmla="val 85571"/>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4: Transport</a:t>
            </a:r>
            <a:endParaRPr b="1">
              <a:latin typeface="Roboto"/>
              <a:ea typeface="Roboto"/>
              <a:cs typeface="Roboto"/>
              <a:sym typeface="Roboto"/>
            </a:endParaRPr>
          </a:p>
        </p:txBody>
      </p:sp>
      <p:sp>
        <p:nvSpPr>
          <p:cNvPr id="2160" name="Google Shape;2160;p116"/>
          <p:cNvSpPr/>
          <p:nvPr/>
        </p:nvSpPr>
        <p:spPr>
          <a:xfrm>
            <a:off x="318175" y="2479775"/>
            <a:ext cx="8559900" cy="1238400"/>
          </a:xfrm>
          <a:prstGeom prst="cube">
            <a:avLst>
              <a:gd name="adj" fmla="val 85571"/>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3: Network</a:t>
            </a:r>
            <a:endParaRPr b="1">
              <a:latin typeface="Roboto"/>
              <a:ea typeface="Roboto"/>
              <a:cs typeface="Roboto"/>
              <a:sym typeface="Roboto"/>
            </a:endParaRPr>
          </a:p>
        </p:txBody>
      </p:sp>
      <p:sp>
        <p:nvSpPr>
          <p:cNvPr id="2161" name="Google Shape;2161;p116"/>
          <p:cNvSpPr/>
          <p:nvPr/>
        </p:nvSpPr>
        <p:spPr>
          <a:xfrm>
            <a:off x="318175" y="1465550"/>
            <a:ext cx="8559900" cy="1238400"/>
          </a:xfrm>
          <a:prstGeom prst="cube">
            <a:avLst>
              <a:gd name="adj" fmla="val 85571"/>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2: Data Link</a:t>
            </a:r>
            <a:endParaRPr b="1">
              <a:latin typeface="Roboto"/>
              <a:ea typeface="Roboto"/>
              <a:cs typeface="Roboto"/>
              <a:sym typeface="Roboto"/>
            </a:endParaRPr>
          </a:p>
        </p:txBody>
      </p:sp>
      <p:sp>
        <p:nvSpPr>
          <p:cNvPr id="2162" name="Google Shape;2162;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Moving Through the Layers</a:t>
            </a:r>
            <a:endParaRPr/>
          </a:p>
        </p:txBody>
      </p:sp>
      <p:sp>
        <p:nvSpPr>
          <p:cNvPr id="2163" name="Google Shape;2163;p116"/>
          <p:cNvSpPr txBox="1">
            <a:spLocks noGrp="1"/>
          </p:cNvSpPr>
          <p:nvPr>
            <p:ph type="subTitle" idx="1"/>
          </p:nvPr>
        </p:nvSpPr>
        <p:spPr>
          <a:xfrm>
            <a:off x="0" y="675975"/>
            <a:ext cx="9144000" cy="1101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Today, we’ll move through three important OSI layers and their corresponding tools and protocols: </a:t>
            </a:r>
            <a:endParaRPr/>
          </a:p>
          <a:p>
            <a:pPr marL="0" lvl="0" indent="0" algn="l" rtl="0">
              <a:spcBef>
                <a:spcPts val="0"/>
              </a:spcBef>
              <a:spcAft>
                <a:spcPts val="0"/>
              </a:spcAft>
              <a:buNone/>
            </a:pPr>
            <a:endParaRPr/>
          </a:p>
        </p:txBody>
      </p:sp>
      <p:sp>
        <p:nvSpPr>
          <p:cNvPr id="2164" name="Google Shape;2164;p116"/>
          <p:cNvSpPr txBox="1">
            <a:spLocks noGrp="1"/>
          </p:cNvSpPr>
          <p:nvPr>
            <p:ph type="body" idx="3"/>
          </p:nvPr>
        </p:nvSpPr>
        <p:spPr>
          <a:xfrm>
            <a:off x="921975" y="1617950"/>
            <a:ext cx="7410900" cy="3075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The</a:t>
            </a:r>
            <a:r>
              <a:rPr lang="en" sz="1600">
                <a:latin typeface="Roboto"/>
                <a:ea typeface="Roboto"/>
                <a:cs typeface="Roboto"/>
                <a:sym typeface="Roboto"/>
              </a:rPr>
              <a:t> Layer 2: Data Link</a:t>
            </a:r>
            <a:r>
              <a:rPr lang="en" sz="1600"/>
              <a:t> protocol </a:t>
            </a:r>
            <a:r>
              <a:rPr lang="en" sz="1600" b="1"/>
              <a:t>ARP</a:t>
            </a:r>
            <a:r>
              <a:rPr lang="en" sz="1600"/>
              <a:t>, </a:t>
            </a:r>
            <a:br>
              <a:rPr lang="en" sz="1600"/>
            </a:br>
            <a:r>
              <a:rPr lang="en" sz="1600"/>
              <a:t>used to transfer network traffic within a local network.</a:t>
            </a:r>
            <a:endParaRPr sz="1600"/>
          </a:p>
          <a:p>
            <a:pPr marL="0" lvl="0" indent="0" algn="l" rtl="0">
              <a:spcBef>
                <a:spcPts val="800"/>
              </a:spcBef>
              <a:spcAft>
                <a:spcPts val="0"/>
              </a:spcAft>
              <a:buNone/>
            </a:pPr>
            <a:endParaRPr sz="1600"/>
          </a:p>
          <a:p>
            <a:pPr marL="0" lvl="0" indent="0" algn="l" rtl="0">
              <a:spcBef>
                <a:spcPts val="0"/>
              </a:spcBef>
              <a:spcAft>
                <a:spcPts val="0"/>
              </a:spcAft>
              <a:buNone/>
            </a:pPr>
            <a:endParaRPr sz="1600"/>
          </a:p>
          <a:p>
            <a:pPr marL="0" lvl="0" indent="0" algn="l" rtl="0">
              <a:spcBef>
                <a:spcPts val="800"/>
              </a:spcBef>
              <a:spcAft>
                <a:spcPts val="0"/>
              </a:spcAft>
              <a:buNone/>
            </a:pPr>
            <a:r>
              <a:rPr lang="en" sz="1600"/>
              <a:t>The </a:t>
            </a:r>
            <a:r>
              <a:rPr lang="en" sz="1600">
                <a:latin typeface="Roboto"/>
                <a:ea typeface="Roboto"/>
                <a:cs typeface="Roboto"/>
                <a:sym typeface="Roboto"/>
              </a:rPr>
              <a:t>Layer 3: Network</a:t>
            </a:r>
            <a:r>
              <a:rPr lang="en" sz="1600"/>
              <a:t> utilities </a:t>
            </a:r>
            <a:r>
              <a:rPr lang="en" sz="1600" b="1">
                <a:latin typeface="Inconsolata"/>
                <a:ea typeface="Inconsolata"/>
                <a:cs typeface="Inconsolata"/>
                <a:sym typeface="Inconsolata"/>
              </a:rPr>
              <a:t>ping</a:t>
            </a:r>
            <a:r>
              <a:rPr lang="en" sz="1600"/>
              <a:t> and </a:t>
            </a:r>
            <a:r>
              <a:rPr lang="en" sz="1600" b="1">
                <a:latin typeface="Inconsolata"/>
                <a:ea typeface="Inconsolata"/>
                <a:cs typeface="Inconsolata"/>
                <a:sym typeface="Inconsolata"/>
              </a:rPr>
              <a:t>traceroute</a:t>
            </a:r>
            <a:r>
              <a:rPr lang="en" sz="1600"/>
              <a:t>, used by network and security professionals to diagnose network issues.</a:t>
            </a:r>
            <a:endParaRPr sz="1600"/>
          </a:p>
          <a:p>
            <a:pPr marL="0" lvl="0" indent="0" algn="l" rtl="0">
              <a:spcBef>
                <a:spcPts val="0"/>
              </a:spcBef>
              <a:spcAft>
                <a:spcPts val="0"/>
              </a:spcAft>
              <a:buNone/>
            </a:pPr>
            <a:endParaRPr sz="1600"/>
          </a:p>
          <a:p>
            <a:pPr marL="0" lvl="0" indent="0" algn="l" rtl="0">
              <a:spcBef>
                <a:spcPts val="800"/>
              </a:spcBef>
              <a:spcAft>
                <a:spcPts val="0"/>
              </a:spcAft>
              <a:buNone/>
            </a:pPr>
            <a:endParaRPr sz="1600"/>
          </a:p>
          <a:p>
            <a:pPr marL="0" lvl="0" indent="0" algn="l" rtl="0">
              <a:spcBef>
                <a:spcPts val="0"/>
              </a:spcBef>
              <a:spcAft>
                <a:spcPts val="0"/>
              </a:spcAft>
              <a:buNone/>
            </a:pPr>
            <a:r>
              <a:rPr lang="en" sz="1600"/>
              <a:t>The </a:t>
            </a:r>
            <a:r>
              <a:rPr lang="en" sz="1600">
                <a:latin typeface="Roboto"/>
                <a:ea typeface="Roboto"/>
                <a:cs typeface="Roboto"/>
                <a:sym typeface="Roboto"/>
              </a:rPr>
              <a:t>Layer 4: Transport </a:t>
            </a:r>
            <a:r>
              <a:rPr lang="en" sz="1600"/>
              <a:t>protocols TCP and UDP, and </a:t>
            </a:r>
            <a:br>
              <a:rPr lang="en" sz="1600"/>
            </a:br>
            <a:r>
              <a:rPr lang="en" sz="1600"/>
              <a:t>how TCP establishes a connection with a three-way handshake.</a:t>
            </a:r>
            <a:endParaRPr sz="1600"/>
          </a:p>
          <a:p>
            <a:pPr marL="0" lvl="0" indent="0" algn="l" rtl="0">
              <a:spcBef>
                <a:spcPts val="800"/>
              </a:spcBef>
              <a:spcAft>
                <a:spcPts val="800"/>
              </a:spcAft>
              <a:buNone/>
            </a:pPr>
            <a:endParaRPr sz="1600"/>
          </a:p>
        </p:txBody>
      </p:sp>
      <p:sp>
        <p:nvSpPr>
          <p:cNvPr id="2165" name="Google Shape;2165;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Media Access Control (MAC)</a:t>
            </a:r>
            <a:endParaRPr/>
          </a:p>
        </p:txBody>
      </p:sp>
      <p:sp>
        <p:nvSpPr>
          <p:cNvPr id="2171" name="Google Shape;2171;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When data travels from a WAN to a LAN, it still needs to find its final destination </a:t>
            </a:r>
            <a:r>
              <a:rPr lang="en" i="1"/>
              <a:t>within </a:t>
            </a:r>
            <a:r>
              <a:rPr lang="en"/>
              <a:t>the LAN. </a:t>
            </a:r>
            <a:endParaRPr/>
          </a:p>
        </p:txBody>
      </p:sp>
      <p:sp>
        <p:nvSpPr>
          <p:cNvPr id="2172" name="Google Shape;2172;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2173" name="Google Shape;2173;p117"/>
          <p:cNvSpPr/>
          <p:nvPr/>
        </p:nvSpPr>
        <p:spPr>
          <a:xfrm>
            <a:off x="457175" y="1548625"/>
            <a:ext cx="4611600" cy="10866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a:ea typeface="Roboto"/>
              <a:cs typeface="Roboto"/>
              <a:sym typeface="Roboto"/>
            </a:endParaRPr>
          </a:p>
        </p:txBody>
      </p:sp>
      <p:sp>
        <p:nvSpPr>
          <p:cNvPr id="2174" name="Google Shape;2174;p117"/>
          <p:cNvSpPr/>
          <p:nvPr/>
        </p:nvSpPr>
        <p:spPr>
          <a:xfrm flipH="1">
            <a:off x="762075" y="2801800"/>
            <a:ext cx="7932900" cy="18135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17"/>
          <p:cNvSpPr txBox="1">
            <a:spLocks noGrp="1"/>
          </p:cNvSpPr>
          <p:nvPr>
            <p:ph type="body" idx="3"/>
          </p:nvPr>
        </p:nvSpPr>
        <p:spPr>
          <a:xfrm>
            <a:off x="304975" y="1509675"/>
            <a:ext cx="4951800" cy="2867400"/>
          </a:xfrm>
          <a:prstGeom prst="rect">
            <a:avLst/>
          </a:prstGeom>
        </p:spPr>
        <p:txBody>
          <a:bodyPr spcFirstLastPara="1" wrap="square" lIns="457200" tIns="0" rIns="457200" bIns="914400" anchor="t" anchorCtr="0">
            <a:noAutofit/>
          </a:bodyPr>
          <a:lstStyle/>
          <a:p>
            <a:pPr marL="0" lvl="0" indent="0" algn="l" rtl="0">
              <a:spcBef>
                <a:spcPts val="1200"/>
              </a:spcBef>
              <a:spcAft>
                <a:spcPts val="0"/>
              </a:spcAft>
              <a:buClr>
                <a:schemeClr val="dk1"/>
              </a:buClr>
              <a:buSzPts val="1100"/>
              <a:buFont typeface="Arial"/>
              <a:buNone/>
            </a:pPr>
            <a:r>
              <a:rPr lang="en" sz="1800">
                <a:solidFill>
                  <a:srgbClr val="24292E"/>
                </a:solidFill>
              </a:rPr>
              <a:t>Data is routed via switches to a physical machine address, known as a </a:t>
            </a:r>
            <a:r>
              <a:rPr lang="en" sz="1800" b="1">
                <a:solidFill>
                  <a:srgbClr val="24292E"/>
                </a:solidFill>
              </a:rPr>
              <a:t>Media Access Control (MAC)</a:t>
            </a:r>
            <a:r>
              <a:rPr lang="en" sz="1800">
                <a:solidFill>
                  <a:srgbClr val="24292E"/>
                </a:solidFill>
              </a:rPr>
              <a:t> address:</a:t>
            </a:r>
            <a:endParaRPr sz="1800">
              <a:solidFill>
                <a:srgbClr val="24292E"/>
              </a:solidFill>
            </a:endParaRPr>
          </a:p>
          <a:p>
            <a:pPr marL="0" lvl="0" indent="0" algn="l" rtl="0">
              <a:spcBef>
                <a:spcPts val="1200"/>
              </a:spcBef>
              <a:spcAft>
                <a:spcPts val="0"/>
              </a:spcAft>
              <a:buClr>
                <a:schemeClr val="dk1"/>
              </a:buClr>
              <a:buSzPts val="1100"/>
              <a:buFont typeface="Arial"/>
              <a:buNone/>
            </a:pPr>
            <a:endParaRPr sz="1800">
              <a:solidFill>
                <a:srgbClr val="24292E"/>
              </a:solidFill>
            </a:endParaRPr>
          </a:p>
          <a:p>
            <a:pPr marL="228600" lvl="0" indent="0" algn="l" rtl="0">
              <a:spcBef>
                <a:spcPts val="1200"/>
              </a:spcBef>
              <a:spcAft>
                <a:spcPts val="1200"/>
              </a:spcAft>
              <a:buNone/>
            </a:pPr>
            <a:r>
              <a:rPr lang="en" sz="1800">
                <a:solidFill>
                  <a:srgbClr val="24292E"/>
                </a:solidFill>
              </a:rPr>
              <a:t>A sequence of numbers </a:t>
            </a:r>
            <a:br>
              <a:rPr lang="en" sz="1800">
                <a:solidFill>
                  <a:srgbClr val="24292E"/>
                </a:solidFill>
              </a:rPr>
            </a:br>
            <a:r>
              <a:rPr lang="en" sz="1800">
                <a:solidFill>
                  <a:srgbClr val="24292E"/>
                </a:solidFill>
              </a:rPr>
              <a:t>such as </a:t>
            </a:r>
            <a:r>
              <a:rPr lang="en" sz="2000">
                <a:solidFill>
                  <a:srgbClr val="24292E"/>
                </a:solidFill>
                <a:latin typeface="Inconsolata"/>
                <a:ea typeface="Inconsolata"/>
                <a:cs typeface="Inconsolata"/>
                <a:sym typeface="Inconsolata"/>
              </a:rPr>
              <a:t>00:0c:29:0f:71:a3 </a:t>
            </a:r>
            <a:br>
              <a:rPr lang="en" sz="1800">
                <a:solidFill>
                  <a:srgbClr val="24292E"/>
                </a:solidFill>
              </a:rPr>
            </a:br>
            <a:r>
              <a:rPr lang="en" sz="1800">
                <a:solidFill>
                  <a:srgbClr val="24292E"/>
                </a:solidFill>
              </a:rPr>
              <a:t>that identifies the destination computer’s unique hardware number. </a:t>
            </a:r>
            <a:endParaRPr sz="1800"/>
          </a:p>
        </p:txBody>
      </p:sp>
      <p:pic>
        <p:nvPicPr>
          <p:cNvPr id="2176" name="Google Shape;2176;p117"/>
          <p:cNvPicPr preferRelativeResize="0"/>
          <p:nvPr/>
        </p:nvPicPr>
        <p:blipFill>
          <a:blip r:embed="rId3">
            <a:alphaModFix/>
          </a:blip>
          <a:stretch>
            <a:fillRect/>
          </a:stretch>
        </p:blipFill>
        <p:spPr>
          <a:xfrm>
            <a:off x="3903030" y="1894750"/>
            <a:ext cx="5464220" cy="21037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3642</Words>
  <Application>Microsoft Office PowerPoint</Application>
  <PresentationFormat>On-screen Show (16:9)</PresentationFormat>
  <Paragraphs>422</Paragraphs>
  <Slides>73</Slides>
  <Notes>73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73</vt:i4>
      </vt:variant>
    </vt:vector>
  </HeadingPairs>
  <TitlesOfParts>
    <vt:vector size="79" baseType="lpstr">
      <vt:lpstr>Arial</vt:lpstr>
      <vt:lpstr>Calibri</vt:lpstr>
      <vt:lpstr>Inconsolata</vt:lpstr>
      <vt:lpstr>Roboto</vt:lpstr>
      <vt:lpstr>Simple Light</vt:lpstr>
      <vt:lpstr>Title Slide</vt:lpstr>
      <vt:lpstr>Networking 101, Day 3</vt:lpstr>
      <vt:lpstr>Class Objectives</vt:lpstr>
      <vt:lpstr>PowerPoint Presentation</vt:lpstr>
      <vt:lpstr>Real World Hacking Example</vt:lpstr>
      <vt:lpstr>Enumeration</vt:lpstr>
      <vt:lpstr>Both attackers and security pros will use the method of enumeration to gather data from a specific network in order to gain access to that network. </vt:lpstr>
      <vt:lpstr>Enumeration</vt:lpstr>
      <vt:lpstr>Moving Through the Layers</vt:lpstr>
      <vt:lpstr>Media Access Control (MAC)</vt:lpstr>
      <vt:lpstr>Now Entering Layer 2: Data Link </vt:lpstr>
      <vt:lpstr>Now Entering Layer 2: Data Link </vt:lpstr>
      <vt:lpstr>Now Entering Layer 2: Data Link </vt:lpstr>
      <vt:lpstr>Now Entering Layer 2: Data Link </vt:lpstr>
      <vt:lpstr>ARP Cache Timeout</vt:lpstr>
      <vt:lpstr>ARP and Wireshark Setup </vt:lpstr>
      <vt:lpstr>ARP and Wireshark Setup</vt:lpstr>
      <vt:lpstr>PowerPoint Presentation</vt:lpstr>
      <vt:lpstr>ARP Spoofing</vt:lpstr>
      <vt:lpstr>ARP Spoofing</vt:lpstr>
      <vt:lpstr>But There’s a Solution!</vt:lpstr>
      <vt:lpstr>Static ARP Entries</vt:lpstr>
      <vt:lpstr>15 minutes</vt:lpstr>
      <vt:lpstr>PowerPoint Presentation</vt:lpstr>
      <vt:lpstr>ping (Packet Inter-Network Groper)</vt:lpstr>
      <vt:lpstr>When enumerating, it’s important to check if an external host is operating and accepting connections. </vt:lpstr>
      <vt:lpstr>ping Example</vt:lpstr>
      <vt:lpstr>Now Entering Layer 3: Network Layer</vt:lpstr>
      <vt:lpstr>Internet Control Message Protocol</vt:lpstr>
      <vt:lpstr>ping Demo Scenario</vt:lpstr>
      <vt:lpstr>ping</vt:lpstr>
      <vt:lpstr>15 minutes</vt:lpstr>
      <vt:lpstr>PowerPoint Presentation</vt:lpstr>
      <vt:lpstr>PowerPoint Presentation</vt:lpstr>
      <vt:lpstr>Introduction to traceroute</vt:lpstr>
      <vt:lpstr>traceroute Demo</vt:lpstr>
      <vt:lpstr>PowerPoint Presentation</vt:lpstr>
      <vt:lpstr>Routing and Redirections</vt:lpstr>
      <vt:lpstr>Routing and Redirections</vt:lpstr>
      <vt:lpstr>PowerPoint Presentation</vt:lpstr>
      <vt:lpstr>Introduction to traceroute </vt:lpstr>
      <vt:lpstr>traceroute Uses</vt:lpstr>
      <vt:lpstr>ICMP and Time to Live (TTL)</vt:lpstr>
      <vt:lpstr>Time to Live (TTL)</vt:lpstr>
      <vt:lpstr>User Datagram Protocol (UDP)</vt:lpstr>
      <vt:lpstr>Traceroute Demo</vt:lpstr>
      <vt:lpstr>traceroute</vt:lpstr>
      <vt:lpstr>[Optional] Activity: Enumerating with traceroute  In this activity, you will continue to play the role  of a security analyst at Acme Corp.  You’ve been tasked with further analyzing the IPs rejected in the last activity to determine where in their path the connection is being dropped. </vt:lpstr>
      <vt:lpstr>PowerPoint Presentation</vt:lpstr>
      <vt:lpstr>Checkpoint</vt:lpstr>
      <vt:lpstr>Layer 4: Transport Refresher </vt:lpstr>
      <vt:lpstr>TCP (Transmission Control Protocol)</vt:lpstr>
      <vt:lpstr>TCP in the Real World</vt:lpstr>
      <vt:lpstr>TCP in the Real World</vt:lpstr>
      <vt:lpstr>Three-Way Handshake </vt:lpstr>
      <vt:lpstr>Three-Way Handshake: Step by Step </vt:lpstr>
      <vt:lpstr>Four-Way-Termination: Step by Step</vt:lpstr>
      <vt:lpstr>TCP Downsides</vt:lpstr>
      <vt:lpstr>User Datagram Protocol (UDP)</vt:lpstr>
      <vt:lpstr>TCP</vt:lpstr>
      <vt:lpstr>Activity: Analyzing TCP Traffic  In this activity, you will continue to play the role  of a security analyst at Acme Corp.  Your task is to analyze a new employee's TCP traffic to determine what they’re working on during their first week.</vt:lpstr>
      <vt:lpstr>PowerPoint Presentation</vt:lpstr>
      <vt:lpstr>Introduction to SYN Scan</vt:lpstr>
      <vt:lpstr>PowerPoint Presentation</vt:lpstr>
      <vt:lpstr>Ports</vt:lpstr>
      <vt:lpstr>We can check for open ports on a network by sending a SYN request to every port on that network. If we receive a SYN/ACK response, we  know the port is open.</vt:lpstr>
      <vt:lpstr>Introduction to SYN Scan</vt:lpstr>
      <vt:lpstr>Port States</vt:lpstr>
      <vt:lpstr>We can use Wireshark to display request and response conversations in order to determine if ports are open, closed or filtered. </vt:lpstr>
      <vt:lpstr>SYN Scan Demo</vt:lpstr>
      <vt:lpstr>SYN Scan</vt:lpstr>
      <vt:lpstr>SYN Scan Demo Summary</vt:lpstr>
      <vt:lpstr>Activity: Analyzing a SYN Scan  CompuCom has hired you to do a security assessment of their network.  You will analyze a packet capture of a SYN Scan CompuCom ran against one of its hosts. You must determine what ports are open, closed, and filtered.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101, Day 3</dc:title>
  <cp:lastModifiedBy>Sean Harris</cp:lastModifiedBy>
  <cp:revision>1</cp:revision>
  <dcterms:modified xsi:type="dcterms:W3CDTF">2021-08-07T16:02:28Z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b8b0302-4bf8-4535-8c18-011c1c819310_Enabled">
    <vt:lpwstr>true</vt:lpwstr>
  </property>
  <property fmtid="{D5CDD505-2E9C-101B-9397-08002B2CF9AE}" pid="3" name="MSIP_Label_8b8b0302-4bf8-4535-8c18-011c1c819310_SetDate">
    <vt:lpwstr>2021-08-07T15:59:19Z</vt:lpwstr>
  </property>
  <property fmtid="{D5CDD505-2E9C-101B-9397-08002B2CF9AE}" pid="4" name="MSIP_Label_8b8b0302-4bf8-4535-8c18-011c1c819310_Method">
    <vt:lpwstr>Standard</vt:lpwstr>
  </property>
  <property fmtid="{D5CDD505-2E9C-101B-9397-08002B2CF9AE}" pid="5" name="MSIP_Label_8b8b0302-4bf8-4535-8c18-011c1c819310_Name">
    <vt:lpwstr>Unencrypted</vt:lpwstr>
  </property>
  <property fmtid="{D5CDD505-2E9C-101B-9397-08002B2CF9AE}" pid="6" name="MSIP_Label_8b8b0302-4bf8-4535-8c18-011c1c819310_SiteId">
    <vt:lpwstr>06445520-a07c-49dc-a660-27eb300b8a16</vt:lpwstr>
  </property>
  <property fmtid="{D5CDD505-2E9C-101B-9397-08002B2CF9AE}" pid="7" name="MSIP_Label_8b8b0302-4bf8-4535-8c18-011c1c819310_ActionId">
    <vt:lpwstr>e2a45425-83d7-44a5-bc36-3270c0e8781e</vt:lpwstr>
  </property>
  <property fmtid="{D5CDD505-2E9C-101B-9397-08002B2CF9AE}" pid="8" name="MSIP_Label_8b8b0302-4bf8-4535-8c18-011c1c819310_ContentBits">
    <vt:lpwstr>0</vt:lpwstr>
  </property>
</Properties>
</file>